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21"/>
  </p:notesMasterIdLst>
  <p:sldIdLst>
    <p:sldId id="280" r:id="rId2"/>
    <p:sldId id="289" r:id="rId3"/>
    <p:sldId id="288" r:id="rId4"/>
    <p:sldId id="281" r:id="rId5"/>
    <p:sldId id="282" r:id="rId6"/>
    <p:sldId id="283" r:id="rId7"/>
    <p:sldId id="299" r:id="rId8"/>
    <p:sldId id="300" r:id="rId9"/>
    <p:sldId id="302" r:id="rId10"/>
    <p:sldId id="303" r:id="rId11"/>
    <p:sldId id="322" r:id="rId12"/>
    <p:sldId id="304" r:id="rId13"/>
    <p:sldId id="311" r:id="rId14"/>
    <p:sldId id="320" r:id="rId15"/>
    <p:sldId id="321" r:id="rId16"/>
    <p:sldId id="315" r:id="rId17"/>
    <p:sldId id="316" r:id="rId18"/>
    <p:sldId id="317" r:id="rId19"/>
    <p:sldId id="279" r:id="rId20"/>
  </p:sldIdLst>
  <p:sldSz cx="12192000" cy="6858000"/>
  <p:notesSz cx="6858000" cy="9144000"/>
  <p:embeddedFontLst>
    <p:embeddedFont>
      <p:font typeface="나눔바른고딕" panose="020B0600000101010101" charset="-127"/>
      <p:regular r:id="rId22"/>
      <p:bold r:id="rId23"/>
    </p:embeddedFont>
    <p:embeddedFont>
      <p:font typeface="배달의민족 주아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1502"/>
    <a:srgbClr val="A91F03"/>
    <a:srgbClr val="D1697F"/>
    <a:srgbClr val="971C03"/>
    <a:srgbClr val="C82677"/>
    <a:srgbClr val="C42A98"/>
    <a:srgbClr val="CD298B"/>
    <a:srgbClr val="D6465E"/>
    <a:srgbClr val="198BF3"/>
    <a:srgbClr val="B7D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11" autoAdjust="0"/>
    <p:restoredTop sz="94660"/>
  </p:normalViewPr>
  <p:slideViewPr>
    <p:cSldViewPr>
      <p:cViewPr varScale="1">
        <p:scale>
          <a:sx n="67" d="100"/>
          <a:sy n="67" d="100"/>
        </p:scale>
        <p:origin x="46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71825-C60D-40B2-9D32-C83C11736A6E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F0D70-3950-460C-A769-E7C7892B5C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8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0E5BF-50C8-472C-8664-3CE769EB34E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0E5BF-50C8-472C-8664-3CE769EB34E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0E5BF-50C8-472C-8664-3CE769EB34E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42002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1782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778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1214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5524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2752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86731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688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3464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930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6152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633537A9-2C33-4E92-BA50-59CBD782C427}" type="datetimeFigureOut">
              <a:rPr lang="ko-KR" altLang="en-US" smtClean="0"/>
              <a:pPr/>
              <a:t>2020-02-07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2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744"/>
          <a:stretch/>
        </p:blipFill>
        <p:spPr bwMode="auto">
          <a:xfrm flipH="1">
            <a:off x="5499" y="-16770"/>
            <a:ext cx="12186501" cy="687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79876" y="1034720"/>
            <a:ext cx="6832012" cy="17866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60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혼술족 </a:t>
            </a:r>
            <a:r>
              <a:rPr lang="ko-KR" altLang="en-US" sz="48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위한</a:t>
            </a:r>
            <a:r>
              <a:rPr lang="ko-KR" altLang="en-US" sz="54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54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9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ko-KR" altLang="en-US" sz="60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와인 </a:t>
            </a:r>
            <a:r>
              <a:rPr lang="en-US" altLang="ko-KR" sz="48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∙ </a:t>
            </a:r>
            <a:r>
              <a:rPr lang="ko-KR" altLang="en-US" sz="48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안주 배달 서비스</a:t>
            </a:r>
          </a:p>
        </p:txBody>
      </p:sp>
      <p:sp>
        <p:nvSpPr>
          <p:cNvPr id="13" name="자유형 12"/>
          <p:cNvSpPr/>
          <p:nvPr/>
        </p:nvSpPr>
        <p:spPr>
          <a:xfrm flipV="1">
            <a:off x="5499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426835313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3" name="그룹 14"/>
          <p:cNvGrpSpPr/>
          <p:nvPr/>
        </p:nvGrpSpPr>
        <p:grpSpPr>
          <a:xfrm>
            <a:off x="-117299" y="544559"/>
            <a:ext cx="2648903" cy="616190"/>
            <a:chOff x="-117299" y="544559"/>
            <a:chExt cx="2648903" cy="61619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-117299" y="548680"/>
              <a:ext cx="2432879" cy="3139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3 . </a:t>
              </a:r>
              <a:r>
                <a:rPr lang="ko-KR" altLang="en-US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아이템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487" y="951461"/>
              <a:ext cx="1906117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배달 서비스</a:t>
              </a: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LG-PC\Desktop\KakaoTalk_20170706_20201677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2084" y="943956"/>
            <a:ext cx="2811959" cy="5040560"/>
          </a:xfrm>
          <a:prstGeom prst="rect">
            <a:avLst/>
          </a:prstGeom>
          <a:noFill/>
        </p:spPr>
      </p:pic>
      <p:pic>
        <p:nvPicPr>
          <p:cNvPr id="1027" name="Picture 3" descr="C:\Users\LG-PC\Desktop\KakaoTalk_20170706_20201355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379" y="1340768"/>
            <a:ext cx="3333337" cy="2700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C:\Users\LG-PC\Desktop\KakaoTalk_20170706_20201707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83732" y="944724"/>
            <a:ext cx="3037090" cy="5008866"/>
          </a:xfrm>
          <a:prstGeom prst="rect">
            <a:avLst/>
          </a:prstGeom>
          <a:noFill/>
        </p:spPr>
      </p:pic>
      <p:cxnSp>
        <p:nvCxnSpPr>
          <p:cNvPr id="12" name="직선 연결선 11"/>
          <p:cNvCxnSpPr/>
          <p:nvPr/>
        </p:nvCxnSpPr>
        <p:spPr>
          <a:xfrm>
            <a:off x="3683732" y="1160749"/>
            <a:ext cx="0" cy="471652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954492" y="3212976"/>
            <a:ext cx="2592288" cy="11161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5340" y="4185084"/>
            <a:ext cx="532859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∙ 독특한 용기 디자인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∙ 고객에게 세련된 이미지 부여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9768408" y="1196752"/>
            <a:ext cx="0" cy="471652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웨이터에 대한 이미지 검색결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9" r="25817"/>
          <a:stretch/>
        </p:blipFill>
        <p:spPr bwMode="auto">
          <a:xfrm>
            <a:off x="10020436" y="1016732"/>
            <a:ext cx="172889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9912424" y="4943779"/>
            <a:ext cx="227957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∙ 배달직원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웨이터 복장 착용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36458263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와인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47"/>
          <a:stretch/>
        </p:blipFill>
        <p:spPr bwMode="auto">
          <a:xfrm>
            <a:off x="1343472" y="1268761"/>
            <a:ext cx="9505056" cy="467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96982"/>
              </p:ext>
            </p:extLst>
          </p:nvPr>
        </p:nvGraphicFramePr>
        <p:xfrm>
          <a:off x="1314304" y="1261021"/>
          <a:ext cx="9534224" cy="46882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3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3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3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35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9279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자사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150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기존 외식업체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1502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와인 바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1502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448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맑은 고딕"/>
                          <a:ea typeface="+mn-ea"/>
                        </a:rPr>
                        <a:t>안주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맑은 고딕"/>
                        <a:ea typeface="+mn-ea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인 기준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가격 수준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中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中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高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021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/>
                        <a:ea typeface="+mn-ea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메뉴</a:t>
                      </a:r>
                      <a:r>
                        <a:rPr lang="en-US" altLang="ko-KR" sz="1800" b="1" baseline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800" b="1" baseline="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특별성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02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와인 판매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02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타인 의식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302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취미 생활 형성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3" name="그룹 14"/>
          <p:cNvGrpSpPr/>
          <p:nvPr/>
        </p:nvGrpSpPr>
        <p:grpSpPr>
          <a:xfrm>
            <a:off x="-117299" y="544559"/>
            <a:ext cx="2648903" cy="616190"/>
            <a:chOff x="-117299" y="544559"/>
            <a:chExt cx="2648903" cy="61619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-117299" y="548680"/>
              <a:ext cx="2432879" cy="3139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3 . </a:t>
              </a:r>
              <a:r>
                <a:rPr lang="ko-KR" altLang="en-US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아이템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487" y="951461"/>
              <a:ext cx="1906117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차별성</a:t>
              </a: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120105051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4752786" y="1365153"/>
            <a:ext cx="5161712" cy="33239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S</a:t>
            </a:r>
          </a:p>
          <a:p>
            <a:pPr>
              <a:lnSpc>
                <a:spcPct val="150000"/>
              </a:lnSpc>
            </a:pPr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</a:t>
            </a: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</a:p>
          <a:p>
            <a:pPr>
              <a:lnSpc>
                <a:spcPct val="150000"/>
              </a:lnSpc>
            </a:pPr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O</a:t>
            </a:r>
          </a:p>
          <a:p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T</a:t>
            </a:r>
          </a:p>
          <a:p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6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20"/>
          <p:cNvGrpSpPr/>
          <p:nvPr/>
        </p:nvGrpSpPr>
        <p:grpSpPr>
          <a:xfrm>
            <a:off x="551384" y="544559"/>
            <a:ext cx="1447400" cy="616189"/>
            <a:chOff x="551384" y="544559"/>
            <a:chExt cx="1447400" cy="616189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SWOT </a:t>
              </a: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</a:t>
              </a:r>
            </a:p>
          </p:txBody>
        </p:sp>
      </p:grpSp>
      <p:sp>
        <p:nvSpPr>
          <p:cNvPr id="5" name="AutoShape 2" descr="음식 픽토그램 p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454862" y="1415480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  <a:alpha val="82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  <a:cs typeface="조선일보명조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98079" y="1239732"/>
            <a:ext cx="34740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-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와인에 대한 관심이 하나의 취미가 될 수 있음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- 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와인 배달 시장 無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5002956" y="2027548"/>
            <a:ext cx="51625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002956" y="2778030"/>
            <a:ext cx="51625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002956" y="3542391"/>
            <a:ext cx="51625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495468" y="1995816"/>
            <a:ext cx="23839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-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와인에 대한 관심이 부족 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- 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와인은 비싸며 사치라고 생각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498103" y="2751900"/>
            <a:ext cx="29754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와인에 대한 인식을 바꿀 수 있는 계기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와인 시장이 널리 퍼질 수 있는 기회</a:t>
            </a:r>
          </a:p>
          <a:p>
            <a:pPr>
              <a:lnSpc>
                <a:spcPct val="150000"/>
              </a:lnSpc>
            </a:pPr>
            <a:endParaRPr lang="ko-KR" altLang="en-US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495492" y="3471980"/>
            <a:ext cx="36102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-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소비자의 구매 욕구를 충족시키기 힘들 수 있음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- 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한국 주류 문화에 대한 적응이 어려울 수 있음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11524" y="1374180"/>
            <a:ext cx="1257990" cy="1268876"/>
          </a:xfrm>
          <a:prstGeom prst="rect">
            <a:avLst/>
          </a:prstGeom>
          <a:solidFill>
            <a:srgbClr val="BA6D1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STRENGTHS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311722" y="1374180"/>
            <a:ext cx="1257990" cy="1268876"/>
          </a:xfrm>
          <a:prstGeom prst="rect">
            <a:avLst/>
          </a:prstGeom>
          <a:solidFill>
            <a:srgbClr val="B6271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WEAKNESSES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811524" y="2874378"/>
            <a:ext cx="1257990" cy="1268876"/>
          </a:xfrm>
          <a:prstGeom prst="rect">
            <a:avLst/>
          </a:prstGeom>
          <a:solidFill>
            <a:srgbClr val="ED8E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OPPORTUNITIES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11722" y="2874378"/>
            <a:ext cx="1257990" cy="1268876"/>
          </a:xfrm>
          <a:prstGeom prst="rect">
            <a:avLst/>
          </a:prstGeom>
          <a:solidFill>
            <a:srgbClr val="8760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THREATS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740218" y="2231436"/>
            <a:ext cx="928694" cy="1071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     W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     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96688" y="557913"/>
            <a:ext cx="2432879" cy="2954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4 .  </a:t>
            </a:r>
            <a:r>
              <a:rPr lang="ko-KR" altLang="en-US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마케팅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39416" y="4675779"/>
            <a:ext cx="9823690" cy="193899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S - 0                                                                    : S - T</a:t>
            </a:r>
          </a:p>
          <a:p>
            <a:pPr>
              <a:lnSpc>
                <a:spcPct val="150000"/>
              </a:lnSpc>
            </a:pPr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 </a:t>
            </a:r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- 0                                                                  : </a:t>
            </a: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- T</a:t>
            </a:r>
          </a:p>
          <a:p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36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234522" y="4679068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  <a:alpha val="82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  <a:cs typeface="조선일보명조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042194" y="4526539"/>
            <a:ext cx="3637534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- 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>
                    <a:alpha val="82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선점 효과로 인해 독점 가능성</a:t>
            </a:r>
            <a:endParaRPr lang="ko-KR" altLang="en-US" sz="1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>
                  <a:alpha val="82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-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와인에 대한 관심이 높아지면서 수요  증가 가능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019436" y="5318627"/>
            <a:ext cx="47318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370028" y="5318627"/>
            <a:ext cx="46945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7501010" y="4509120"/>
            <a:ext cx="3419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-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신선한 맛과 빠른 배달로 승부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- 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규모를 키우기 위한 적극적인 홍보가 필요함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042194" y="5246619"/>
            <a:ext cx="52059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>
                    <a:alpha val="82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와인에 대한 선입견을 바꿈으로 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>
                  <a:alpha val="82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>
                    <a:alpha val="82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     혼술 문화의 혁신</a:t>
            </a:r>
            <a:endParaRPr lang="ko-KR" altLang="en-US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542151" y="5282623"/>
            <a:ext cx="34612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-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잠재적인 시장 공략 가능</a:t>
            </a:r>
            <a:r>
              <a:rPr lang="en-US" altLang="ko-KR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새로운 시장의 형성</a:t>
            </a:r>
            <a:endParaRPr lang="en-US" altLang="ko-KR" sz="16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055440" y="6110715"/>
            <a:ext cx="47318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406032" y="6110715"/>
            <a:ext cx="469452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03412" y="4401108"/>
            <a:ext cx="10441160" cy="0"/>
          </a:xfrm>
          <a:prstGeom prst="line">
            <a:avLst/>
          </a:prstGeom>
          <a:ln w="28575">
            <a:solidFill>
              <a:srgbClr val="74150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84934062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음식 픽토그램 p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Group 1"/>
          <p:cNvGrpSpPr>
            <a:grpSpLocks/>
          </p:cNvGrpSpPr>
          <p:nvPr/>
        </p:nvGrpSpPr>
        <p:grpSpPr bwMode="auto">
          <a:xfrm>
            <a:off x="1739516" y="1880828"/>
            <a:ext cx="3133925" cy="1118635"/>
            <a:chOff x="639837" y="2813000"/>
            <a:chExt cx="1579562" cy="366712"/>
          </a:xfrm>
          <a:solidFill>
            <a:srgbClr val="741502"/>
          </a:solidFill>
        </p:grpSpPr>
        <p:sp>
          <p:nvSpPr>
            <p:cNvPr id="27" name="Freeform 297"/>
            <p:cNvSpPr>
              <a:spLocks/>
            </p:cNvSpPr>
            <p:nvPr/>
          </p:nvSpPr>
          <p:spPr bwMode="auto">
            <a:xfrm>
              <a:off x="639837" y="2813000"/>
              <a:ext cx="1579562" cy="366712"/>
            </a:xfrm>
            <a:custGeom>
              <a:avLst/>
              <a:gdLst>
                <a:gd name="T0" fmla="*/ 2147483647 w 995"/>
                <a:gd name="T1" fmla="*/ 2147483647 h 231"/>
                <a:gd name="T2" fmla="*/ 0 w 995"/>
                <a:gd name="T3" fmla="*/ 2147483647 h 231"/>
                <a:gd name="T4" fmla="*/ 2147483647 w 995"/>
                <a:gd name="T5" fmla="*/ 2147483647 h 231"/>
                <a:gd name="T6" fmla="*/ 0 w 995"/>
                <a:gd name="T7" fmla="*/ 0 h 231"/>
                <a:gd name="T8" fmla="*/ 2147483647 w 995"/>
                <a:gd name="T9" fmla="*/ 0 h 231"/>
                <a:gd name="T10" fmla="*/ 2147483647 w 995"/>
                <a:gd name="T11" fmla="*/ 2147483647 h 231"/>
                <a:gd name="T12" fmla="*/ 2147483647 w 995"/>
                <a:gd name="T13" fmla="*/ 2147483647 h 2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95"/>
                <a:gd name="T22" fmla="*/ 0 h 231"/>
                <a:gd name="T23" fmla="*/ 995 w 995"/>
                <a:gd name="T24" fmla="*/ 231 h 2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95" h="231">
                  <a:moveTo>
                    <a:pt x="896" y="231"/>
                  </a:moveTo>
                  <a:lnTo>
                    <a:pt x="0" y="231"/>
                  </a:lnTo>
                  <a:lnTo>
                    <a:pt x="99" y="115"/>
                  </a:lnTo>
                  <a:lnTo>
                    <a:pt x="0" y="0"/>
                  </a:lnTo>
                  <a:lnTo>
                    <a:pt x="896" y="0"/>
                  </a:lnTo>
                  <a:lnTo>
                    <a:pt x="995" y="115"/>
                  </a:lnTo>
                  <a:lnTo>
                    <a:pt x="896" y="2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Rectangle 352"/>
            <p:cNvSpPr/>
            <p:nvPr/>
          </p:nvSpPr>
          <p:spPr>
            <a:xfrm>
              <a:off x="938174" y="2831216"/>
              <a:ext cx="1136051" cy="342731"/>
            </a:xfrm>
            <a:prstGeom prst="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75000"/>
                </a:lnSpc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Bebas Neue" pitchFamily="34" charset="0"/>
                </a:rPr>
                <a:t>Segmentation</a:t>
              </a:r>
              <a:endParaRPr lang="bg-BG" altLang="ko-KR" sz="2800" b="1" dirty="0">
                <a:solidFill>
                  <a:schemeClr val="bg1"/>
                </a:solidFill>
                <a:latin typeface="Bebas Neue" pitchFamily="34" charset="0"/>
              </a:endParaRPr>
            </a:p>
          </p:txBody>
        </p:sp>
      </p:grp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739517" y="3032956"/>
            <a:ext cx="3133924" cy="1118635"/>
            <a:chOff x="2181299" y="2813000"/>
            <a:chExt cx="1579562" cy="366712"/>
          </a:xfrm>
          <a:solidFill>
            <a:srgbClr val="741502">
              <a:alpha val="80000"/>
            </a:srgbClr>
          </a:solidFill>
        </p:grpSpPr>
        <p:sp>
          <p:nvSpPr>
            <p:cNvPr id="30" name="Freeform 296"/>
            <p:cNvSpPr>
              <a:spLocks/>
            </p:cNvSpPr>
            <p:nvPr/>
          </p:nvSpPr>
          <p:spPr bwMode="auto">
            <a:xfrm>
              <a:off x="2181299" y="2813000"/>
              <a:ext cx="1579562" cy="366712"/>
            </a:xfrm>
            <a:custGeom>
              <a:avLst/>
              <a:gdLst>
                <a:gd name="T0" fmla="*/ 2147483647 w 995"/>
                <a:gd name="T1" fmla="*/ 2147483647 h 231"/>
                <a:gd name="T2" fmla="*/ 0 w 995"/>
                <a:gd name="T3" fmla="*/ 2147483647 h 231"/>
                <a:gd name="T4" fmla="*/ 2147483647 w 995"/>
                <a:gd name="T5" fmla="*/ 2147483647 h 231"/>
                <a:gd name="T6" fmla="*/ 0 w 995"/>
                <a:gd name="T7" fmla="*/ 0 h 231"/>
                <a:gd name="T8" fmla="*/ 2147483647 w 995"/>
                <a:gd name="T9" fmla="*/ 0 h 231"/>
                <a:gd name="T10" fmla="*/ 2147483647 w 995"/>
                <a:gd name="T11" fmla="*/ 2147483647 h 231"/>
                <a:gd name="T12" fmla="*/ 2147483647 w 995"/>
                <a:gd name="T13" fmla="*/ 2147483647 h 2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95"/>
                <a:gd name="T22" fmla="*/ 0 h 231"/>
                <a:gd name="T23" fmla="*/ 995 w 995"/>
                <a:gd name="T24" fmla="*/ 231 h 2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95" h="231">
                  <a:moveTo>
                    <a:pt x="896" y="231"/>
                  </a:moveTo>
                  <a:lnTo>
                    <a:pt x="0" y="231"/>
                  </a:lnTo>
                  <a:lnTo>
                    <a:pt x="99" y="115"/>
                  </a:lnTo>
                  <a:lnTo>
                    <a:pt x="0" y="0"/>
                  </a:lnTo>
                  <a:lnTo>
                    <a:pt x="896" y="0"/>
                  </a:lnTo>
                  <a:lnTo>
                    <a:pt x="995" y="115"/>
                  </a:lnTo>
                  <a:lnTo>
                    <a:pt x="896" y="2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3" name="Rectangle 353"/>
            <p:cNvSpPr/>
            <p:nvPr/>
          </p:nvSpPr>
          <p:spPr>
            <a:xfrm>
              <a:off x="2502404" y="2831124"/>
              <a:ext cx="962024" cy="342731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5000"/>
                </a:lnSpc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Bebas Neue" pitchFamily="34" charset="0"/>
                </a:rPr>
                <a:t>Targeting</a:t>
              </a:r>
              <a:endParaRPr lang="bg-BG" altLang="ko-KR" sz="2800" b="1" dirty="0">
                <a:solidFill>
                  <a:schemeClr val="bg1"/>
                </a:solidFill>
                <a:latin typeface="Bebas Neue" pitchFamily="34" charset="0"/>
              </a:endParaRP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739517" y="4182575"/>
            <a:ext cx="3133924" cy="1118633"/>
            <a:chOff x="3727524" y="2812178"/>
            <a:chExt cx="1577975" cy="366712"/>
          </a:xfrm>
          <a:solidFill>
            <a:srgbClr val="741502">
              <a:alpha val="60000"/>
            </a:srgbClr>
          </a:solidFill>
        </p:grpSpPr>
        <p:sp>
          <p:nvSpPr>
            <p:cNvPr id="42" name="Freeform 295"/>
            <p:cNvSpPr>
              <a:spLocks/>
            </p:cNvSpPr>
            <p:nvPr/>
          </p:nvSpPr>
          <p:spPr bwMode="auto">
            <a:xfrm>
              <a:off x="3727524" y="2812178"/>
              <a:ext cx="1577975" cy="366712"/>
            </a:xfrm>
            <a:custGeom>
              <a:avLst/>
              <a:gdLst>
                <a:gd name="T0" fmla="*/ 2147483647 w 994"/>
                <a:gd name="T1" fmla="*/ 2147483647 h 231"/>
                <a:gd name="T2" fmla="*/ 0 w 994"/>
                <a:gd name="T3" fmla="*/ 2147483647 h 231"/>
                <a:gd name="T4" fmla="*/ 2147483647 w 994"/>
                <a:gd name="T5" fmla="*/ 2147483647 h 231"/>
                <a:gd name="T6" fmla="*/ 0 w 994"/>
                <a:gd name="T7" fmla="*/ 0 h 231"/>
                <a:gd name="T8" fmla="*/ 2147483647 w 994"/>
                <a:gd name="T9" fmla="*/ 0 h 231"/>
                <a:gd name="T10" fmla="*/ 2147483647 w 994"/>
                <a:gd name="T11" fmla="*/ 2147483647 h 231"/>
                <a:gd name="T12" fmla="*/ 2147483647 w 994"/>
                <a:gd name="T13" fmla="*/ 2147483647 h 2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94"/>
                <a:gd name="T22" fmla="*/ 0 h 231"/>
                <a:gd name="T23" fmla="*/ 994 w 994"/>
                <a:gd name="T24" fmla="*/ 231 h 23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94" h="231">
                  <a:moveTo>
                    <a:pt x="893" y="231"/>
                  </a:moveTo>
                  <a:lnTo>
                    <a:pt x="0" y="231"/>
                  </a:lnTo>
                  <a:lnTo>
                    <a:pt x="99" y="115"/>
                  </a:lnTo>
                  <a:lnTo>
                    <a:pt x="0" y="0"/>
                  </a:lnTo>
                  <a:lnTo>
                    <a:pt x="893" y="0"/>
                  </a:lnTo>
                  <a:lnTo>
                    <a:pt x="994" y="115"/>
                  </a:lnTo>
                  <a:lnTo>
                    <a:pt x="893" y="2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3" name="Rectangle 354"/>
            <p:cNvSpPr/>
            <p:nvPr/>
          </p:nvSpPr>
          <p:spPr>
            <a:xfrm>
              <a:off x="4066399" y="2824804"/>
              <a:ext cx="960437" cy="34273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5000"/>
                </a:lnSpc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Bebas Neue" pitchFamily="34" charset="0"/>
                </a:rPr>
                <a:t>Positioning</a:t>
              </a:r>
              <a:endParaRPr lang="bg-BG" altLang="ko-KR" sz="2800" b="1" dirty="0">
                <a:solidFill>
                  <a:schemeClr val="bg1"/>
                </a:solidFill>
                <a:latin typeface="Bebas Neue" pitchFamily="34" charset="0"/>
              </a:endParaRP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5015880" y="1766136"/>
            <a:ext cx="678661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맑은 고딕"/>
                <a:ea typeface="맑은 고딕"/>
                <a:cs typeface="조선일보명조" pitchFamily="18" charset="-127"/>
              </a:rPr>
              <a:t>∙ </a:t>
            </a:r>
            <a:r>
              <a:rPr lang="ko-KR" altLang="en-US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원룸촌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주변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맑은 고딕"/>
                <a:cs typeface="조선일보명조" pitchFamily="18" charset="-127"/>
              </a:rPr>
              <a:t>∙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간단한 야식거리와 술을 찾는 사람들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맑은 고딕"/>
                <a:cs typeface="조선일보명조" pitchFamily="18" charset="-127"/>
              </a:rPr>
              <a:t>∙ 와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인에 대한 취미를 가지고 싶어하는 사람들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30700" y="2960948"/>
            <a:ext cx="678661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맑은 고딕"/>
                <a:cs typeface="조선일보명조" pitchFamily="18" charset="-127"/>
              </a:rPr>
              <a:t>∙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41502">
                    <a:alpha val="82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혼자  사는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41502">
                    <a:alpha val="82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20 ~ 30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41502">
                    <a:alpha val="82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대  직장인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41502">
                  <a:alpha val="82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맑은 고딕"/>
                <a:cs typeface="조선일보명조" pitchFamily="18" charset="-127"/>
              </a:rPr>
              <a:t>∙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41502">
                    <a:alpha val="82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SNS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41502">
                    <a:alpha val="82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를 즐기는 여성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41502">
                  <a:alpha val="82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맑은 고딕"/>
                <a:cs typeface="조선일보명조" pitchFamily="18" charset="-127"/>
              </a:rPr>
              <a:t>∙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41502">
                    <a:alpha val="82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바쁜 일상 속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41502">
                    <a:alpha val="82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,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741502">
                    <a:alpha val="82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새로운 취미를 원하는 직장인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741502">
                  <a:alpha val="82000"/>
                </a:srgb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034026" y="4293096"/>
            <a:ext cx="6786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맑은 고딕"/>
                <a:cs typeface="조선일보명조" pitchFamily="18" charset="-127"/>
              </a:rPr>
              <a:t>∙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신시가지 주변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20~30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대가  거주하는 원룸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주변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맑은 고딕"/>
                <a:cs typeface="조선일보명조" pitchFamily="18" charset="-127"/>
              </a:rPr>
              <a:t>∙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  <a:alpha val="82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낮은 임대료와 배달의 유용성이 있는 적정 지역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50000"/>
                  <a:alpha val="82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  <p:grpSp>
        <p:nvGrpSpPr>
          <p:cNvPr id="25" name="그룹 20"/>
          <p:cNvGrpSpPr/>
          <p:nvPr/>
        </p:nvGrpSpPr>
        <p:grpSpPr>
          <a:xfrm>
            <a:off x="551384" y="544559"/>
            <a:ext cx="1447400" cy="616189"/>
            <a:chOff x="551384" y="544559"/>
            <a:chExt cx="1447400" cy="616189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STP </a:t>
              </a: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-96688" y="557913"/>
            <a:ext cx="2432879" cy="2954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4 .  </a:t>
            </a:r>
            <a:r>
              <a:rPr lang="ko-KR" altLang="en-US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마케팅</a:t>
            </a:r>
          </a:p>
        </p:txBody>
      </p:sp>
    </p:spTree>
    <p:extLst>
      <p:ext uri="{BB962C8B-B14F-4D97-AF65-F5344CB8AC3E}">
        <p14:creationId xmlns:p14="http://schemas.microsoft.com/office/powerpoint/2010/main" val="84934062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64"/>
          <a:stretch/>
        </p:blipFill>
        <p:spPr bwMode="auto">
          <a:xfrm>
            <a:off x="168275" y="1307986"/>
            <a:ext cx="1351678" cy="166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음식 픽토그램 p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2" r="49673"/>
          <a:stretch/>
        </p:blipFill>
        <p:spPr bwMode="auto">
          <a:xfrm>
            <a:off x="5820443" y="1259490"/>
            <a:ext cx="1175657" cy="166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519953" y="1841919"/>
            <a:ext cx="36990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cs typeface="조선일보명조" pitchFamily="18" charset="-127"/>
              </a:rPr>
              <a:t>∙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안주 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: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전문가의 </a:t>
            </a:r>
            <a:r>
              <a:rPr lang="ko-KR" altLang="en-US" sz="1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레시피를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사용하여 제공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cs typeface="조선일보명조" pitchFamily="18" charset="-127"/>
              </a:rPr>
              <a:t>∙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와인 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: APP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內 기호에 맞는 와인 추천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pic>
        <p:nvPicPr>
          <p:cNvPr id="25" name="Picture 2" descr="C:\Users\LG-PC\Desktop\17년 계절학기\창업실무\발표자료\와인 자료\와인 ㅅㅅㅅㅅ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38187" y="1862782"/>
            <a:ext cx="564576" cy="1963415"/>
          </a:xfrm>
          <a:prstGeom prst="rect">
            <a:avLst/>
          </a:prstGeom>
          <a:noFill/>
        </p:spPr>
      </p:pic>
      <p:cxnSp>
        <p:nvCxnSpPr>
          <p:cNvPr id="26" name="직선 연결선 25"/>
          <p:cNvCxnSpPr/>
          <p:nvPr/>
        </p:nvCxnSpPr>
        <p:spPr>
          <a:xfrm>
            <a:off x="5771964" y="1160749"/>
            <a:ext cx="0" cy="471652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 cstate="print"/>
          <a:srcRect l="24219" t="20833" r="21289" b="5208"/>
          <a:stretch>
            <a:fillRect/>
          </a:stretch>
        </p:blipFill>
        <p:spPr bwMode="auto">
          <a:xfrm>
            <a:off x="5987988" y="2924944"/>
            <a:ext cx="5968931" cy="303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타원 32"/>
          <p:cNvSpPr/>
          <p:nvPr/>
        </p:nvSpPr>
        <p:spPr>
          <a:xfrm>
            <a:off x="6780076" y="3140061"/>
            <a:ext cx="1577347" cy="14086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078274" y="1832627"/>
            <a:ext cx="4878645" cy="796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∙ 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20,30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대 직장인이 거주하는 전주 신시가지 원룸 촌 부근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∙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배달 매장이기 때문에 상대적으로 저렴한 외곽 쪽으로  결정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37" y="2844489"/>
            <a:ext cx="1849507" cy="3266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8" y="3247992"/>
            <a:ext cx="3559756" cy="25999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  <p:grpSp>
        <p:nvGrpSpPr>
          <p:cNvPr id="31" name="그룹 20"/>
          <p:cNvGrpSpPr/>
          <p:nvPr/>
        </p:nvGrpSpPr>
        <p:grpSpPr>
          <a:xfrm>
            <a:off x="551384" y="544559"/>
            <a:ext cx="1447400" cy="616189"/>
            <a:chOff x="551384" y="544559"/>
            <a:chExt cx="1447400" cy="616189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4P </a:t>
              </a: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-96688" y="557913"/>
            <a:ext cx="2432879" cy="2954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4 .  </a:t>
            </a:r>
            <a:r>
              <a:rPr lang="ko-KR" altLang="en-US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마케팅</a:t>
            </a:r>
          </a:p>
        </p:txBody>
      </p:sp>
    </p:spTree>
    <p:extLst>
      <p:ext uri="{BB962C8B-B14F-4D97-AF65-F5344CB8AC3E}">
        <p14:creationId xmlns:p14="http://schemas.microsoft.com/office/powerpoint/2010/main" val="2907033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음식 픽토그램 p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6" r="2422"/>
          <a:stretch/>
        </p:blipFill>
        <p:spPr bwMode="auto">
          <a:xfrm>
            <a:off x="983432" y="3923786"/>
            <a:ext cx="1204686" cy="166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207568" y="2024844"/>
            <a:ext cx="39964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∙  효율적인 업무과 협동을 통한 인건비 절감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∙  와인  유통 과정  축소를 통해 저가 형성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∙  생일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,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기념일 위해  할인 이벤트 진행 </a:t>
            </a:r>
          </a:p>
          <a:p>
            <a:pPr>
              <a:lnSpc>
                <a:spcPct val="150000"/>
              </a:lnSpc>
            </a:pP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</p:txBody>
      </p:sp>
      <p:pic>
        <p:nvPicPr>
          <p:cNvPr id="25" name="Picture 2" descr="C:\Users\LG-PC\Desktop\17년 계절학기\창업실무\발표자료\와인 자료\와인 ㅅㅅㅅㅅ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38187" y="1862782"/>
            <a:ext cx="564576" cy="1963415"/>
          </a:xfrm>
          <a:prstGeom prst="rect">
            <a:avLst/>
          </a:prstGeom>
          <a:noFill/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7" r="26351"/>
          <a:stretch/>
        </p:blipFill>
        <p:spPr bwMode="auto">
          <a:xfrm>
            <a:off x="983432" y="1664804"/>
            <a:ext cx="1117599" cy="166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2244048" y="4055584"/>
            <a:ext cx="45720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∙  </a:t>
            </a:r>
            <a:r>
              <a:rPr lang="ko-KR" altLang="en-US" sz="1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앱을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통한 오늘의  와인과 안주 추천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∙ 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91F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전주 </a:t>
            </a:r>
            <a:r>
              <a:rPr lang="ko-KR" altLang="en-US" sz="1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91F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맛집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91F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관련 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91F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SNS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페이지에 광고 </a:t>
            </a:r>
            <a:r>
              <a:rPr lang="en-US" altLang="ko-KR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∙  초기 창업 時  </a:t>
            </a:r>
            <a:r>
              <a:rPr lang="ko-KR" altLang="en-US" sz="1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스트리밍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 이용권 제공</a:t>
            </a:r>
            <a:endParaRPr lang="en-US" altLang="ko-KR" sz="1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∙ </a:t>
            </a:r>
            <a:r>
              <a:rPr lang="ko-KR" altLang="en-US" sz="1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A91F0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조선일보명조" pitchFamily="18" charset="-127"/>
              </a:rPr>
              <a:t>지역 배달책자에 광고 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1055440" y="3645024"/>
            <a:ext cx="4752528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036" y="3717032"/>
            <a:ext cx="3903150" cy="229723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  <p:grpSp>
        <p:nvGrpSpPr>
          <p:cNvPr id="35" name="그룹 20"/>
          <p:cNvGrpSpPr/>
          <p:nvPr/>
        </p:nvGrpSpPr>
        <p:grpSpPr>
          <a:xfrm>
            <a:off x="551384" y="544559"/>
            <a:ext cx="1447400" cy="616189"/>
            <a:chOff x="551384" y="544559"/>
            <a:chExt cx="1447400" cy="616189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4P </a:t>
              </a: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-96688" y="557913"/>
            <a:ext cx="2432879" cy="2954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4 .  </a:t>
            </a:r>
            <a:r>
              <a:rPr lang="ko-KR" altLang="en-US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마케팅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036" y="1088740"/>
            <a:ext cx="3903149" cy="23318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27584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735796" y="4421671"/>
            <a:ext cx="6008681" cy="77152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anchor="ctr">
            <a:spAutoFit/>
          </a:bodyPr>
          <a:lstStyle/>
          <a:p>
            <a:pPr algn="ctr">
              <a:lnSpc>
                <a:spcPct val="80000"/>
              </a:lnSpc>
              <a:defRPr lang="ko-KR" altLang="en-US"/>
            </a:pPr>
            <a:r>
              <a:rPr lang="ko-KR" altLang="en-US" sz="2800" spc="-285">
                <a:solidFill>
                  <a:schemeClr val="bg1"/>
                </a:solidFill>
                <a:latin typeface="맑은 고딕"/>
              </a:rPr>
              <a:t>프레젠테이션에서 슬라이드가 미치는 영향은</a:t>
            </a:r>
            <a:r>
              <a:rPr lang="en-US" altLang="ko-KR" sz="2800" spc="-285">
                <a:solidFill>
                  <a:schemeClr val="bg1"/>
                </a:solidFill>
                <a:latin typeface="맑은 고딕"/>
              </a:rPr>
              <a:t>?</a:t>
            </a:r>
            <a:endParaRPr lang="ko-KR" altLang="en-US" sz="2800" spc="-285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맑은 고딕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/>
          <a:srcRect r="30230" b="23130"/>
          <a:stretch>
            <a:fillRect/>
          </a:stretch>
        </p:blipFill>
        <p:spPr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26" name="표 5125"/>
          <p:cNvGraphicFramePr/>
          <p:nvPr>
            <p:extLst>
              <p:ext uri="{D42A27DB-BD31-4B8C-83A1-F6EECF244321}">
                <p14:modId xmlns:p14="http://schemas.microsoft.com/office/powerpoint/2010/main" val="463210814"/>
              </p:ext>
            </p:extLst>
          </p:nvPr>
        </p:nvGraphicFramePr>
        <p:xfrm>
          <a:off x="502961" y="1412776"/>
          <a:ext cx="10978936" cy="4491057"/>
        </p:xfrm>
        <a:graphic>
          <a:graphicData uri="http://schemas.openxmlformats.org/drawingml/2006/table">
            <a:tbl>
              <a:tblPr firstRow="1" bandRow="1"/>
              <a:tblGrid>
                <a:gridCol w="1393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2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7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0650"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2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비   목</a:t>
                      </a:r>
                    </a:p>
                  </a:txBody>
                  <a:tcPr marL="90006" marR="90006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2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세 부 내 역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2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세 부 내 용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2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산 출 근 거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2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비    용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144">
                <a:tc rowSpan="4"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시설비</a:t>
                      </a:r>
                    </a:p>
                  </a:txBody>
                  <a:tcPr marL="90006" marR="90006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보증금</a:t>
                      </a:r>
                    </a:p>
                  </a:txBody>
                  <a:tcPr marL="216081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매장 보증금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전주시 완산구 효자동3가 소재 원룸상가 1층 입지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5,000</a:t>
                      </a:r>
                    </a:p>
                  </a:txBody>
                  <a:tcPr marL="90006" marR="450142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144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800"/>
                    </a:p>
                  </a:txBody>
                  <a:tcPr marL="90006" marR="90006" marT="46789" marB="46789">
                    <a:lnL w="28682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인테리어</a:t>
                      </a:r>
                    </a:p>
                  </a:txBody>
                  <a:tcPr marL="216081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시설인테리어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'단골집'에 </a:t>
                      </a:r>
                      <a:r>
                        <a:rPr lang="ko-KR" altLang="en-US" sz="1400" b="0" i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걸맞는</a:t>
                      </a: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시설 인테리어 마련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1,000</a:t>
                      </a:r>
                    </a:p>
                  </a:txBody>
                  <a:tcPr marL="90006" marR="450142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144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800"/>
                    </a:p>
                  </a:txBody>
                  <a:tcPr marL="90006" marR="90006" marT="46789" marB="46789">
                    <a:lnL w="28682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비품</a:t>
                      </a:r>
                    </a:p>
                  </a:txBody>
                  <a:tcPr marL="216081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매장 집기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배달에 필요한 전화기, 운송수단 등 마련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500 </a:t>
                      </a:r>
                    </a:p>
                  </a:txBody>
                  <a:tcPr marL="90006" marR="450142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1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앱</a:t>
                      </a:r>
                      <a:endParaRPr lang="ko-KR" altLang="en-US" sz="1400" b="0" i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216081" marR="90006" marT="46789" marB="46789" anchor="ctr">
                    <a:lnL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앱</a:t>
                      </a: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제작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앱</a:t>
                      </a: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제작 외주업체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1,000</a:t>
                      </a:r>
                      <a:endParaRPr lang="ko-KR" altLang="en-US" sz="1400" b="0" i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0006" marR="450142" marT="46789" marB="46789" anchor="ctr">
                    <a:lnL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76">
                <a:tc rowSpan="4"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운영비</a:t>
                      </a:r>
                    </a:p>
                  </a:txBody>
                  <a:tcPr marL="90006" marR="90006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월세</a:t>
                      </a:r>
                    </a:p>
                  </a:txBody>
                  <a:tcPr marL="216081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1개월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전주시 완산구 효자동3가 원룸상가 1층 입지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50</a:t>
                      </a:r>
                    </a:p>
                  </a:txBody>
                  <a:tcPr marL="90006" marR="450142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800"/>
                    </a:p>
                  </a:txBody>
                  <a:tcPr marL="90006" marR="90006" marT="46789" marB="46789">
                    <a:lnL w="28682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마케팅 비용</a:t>
                      </a:r>
                    </a:p>
                  </a:txBody>
                  <a:tcPr marL="216081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초기 마케팅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APP</a:t>
                      </a: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광고 + </a:t>
                      </a:r>
                      <a:r>
                        <a:rPr lang="ko-KR" altLang="en-US" sz="1400" b="0" i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런칭이벤트</a:t>
                      </a: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+ 홍보물제작  +  </a:t>
                      </a:r>
                      <a:r>
                        <a:rPr lang="en-US" altLang="ko-KR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SNS</a:t>
                      </a: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홍보 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</a:t>
                      </a:r>
                    </a:p>
                  </a:txBody>
                  <a:tcPr marL="90006" marR="450142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068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800"/>
                    </a:p>
                  </a:txBody>
                  <a:tcPr marL="90006" marR="90006" marT="46789" marB="46789">
                    <a:lnL w="28682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인건비</a:t>
                      </a:r>
                    </a:p>
                  </a:txBody>
                  <a:tcPr marL="216081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5명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-15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매장관리 (1) + 요리사(2) + 배달(1) + 배달</a:t>
                      </a:r>
                      <a:r>
                        <a:rPr lang="en-US" altLang="ko-KR" sz="1400" b="0" i="0" spc="-15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and</a:t>
                      </a:r>
                      <a:r>
                        <a:rPr lang="ko-KR" altLang="en-US" sz="1400" b="0" i="0" spc="-15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응대 (1) 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700</a:t>
                      </a:r>
                    </a:p>
                  </a:txBody>
                  <a:tcPr marL="90006" marR="450142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9933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800"/>
                    </a:p>
                  </a:txBody>
                  <a:tcPr marL="90006" marR="90006" marT="46789" marB="46789">
                    <a:lnL w="28682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재료비</a:t>
                      </a:r>
                    </a:p>
                  </a:txBody>
                  <a:tcPr marL="216081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개월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0011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와인 </a:t>
                      </a:r>
                      <a:r>
                        <a:rPr lang="en-US" altLang="ko-KR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+ </a:t>
                      </a:r>
                      <a:r>
                        <a:rPr lang="ko-KR" altLang="en-US" sz="1400" b="0" i="0" spc="5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식재료</a:t>
                      </a: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+ </a:t>
                      </a: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기타</a:t>
                      </a: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400</a:t>
                      </a:r>
                      <a:endParaRPr lang="ko-KR" altLang="en-US" sz="1400" b="0" i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0006" marR="450142" marT="46789" marB="46789" anchor="ctr">
                    <a:lnL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1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192"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합    계</a:t>
                      </a:r>
                    </a:p>
                  </a:txBody>
                  <a:tcPr marL="90006" marR="90006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endParaRPr lang="ko-KR" altLang="ko-KR" b="0" i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endParaRPr lang="ko-KR" altLang="ko-KR" b="0" i="0" spc="5" dirty="0">
                        <a:solidFill>
                          <a:schemeClr val="tx1"/>
                        </a:solidFill>
                      </a:endParaRP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682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endParaRPr lang="ko-KR" altLang="ko-KR" b="0" i="0" spc="5" dirty="0">
                        <a:solidFill>
                          <a:schemeClr val="tx1"/>
                        </a:solidFill>
                      </a:endParaRPr>
                    </a:p>
                  </a:txBody>
                  <a:tcPr marL="90006" marR="90006" marT="46789" marB="46789" anchor="ctr">
                    <a:lnL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682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400" b="0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8,670</a:t>
                      </a:r>
                      <a:endParaRPr lang="ko-KR" altLang="en-US" sz="1400" b="0" i="0" spc="5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0006" marR="450142" marT="46789" marB="46789" anchor="ctr">
                    <a:lnL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1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27" name="직사각형 5130"/>
          <p:cNvSpPr txBox="1"/>
          <p:nvPr/>
        </p:nvSpPr>
        <p:spPr>
          <a:xfrm>
            <a:off x="10147200" y="1076324"/>
            <a:ext cx="1321393" cy="27476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4" tIns="46783" rIns="89994" bIns="46783" anchor="t">
            <a:noAutofit/>
          </a:bodyPr>
          <a:lstStyle/>
          <a:p>
            <a:pPr marL="0" lvl="0" indent="0" algn="l" defTabSz="90011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ko-KR" altLang="en-US" sz="1200" b="0" i="0" spc="5" dirty="0">
                <a:solidFill>
                  <a:schemeClr val="tx1"/>
                </a:solidFill>
                <a:latin typeface="굴림"/>
                <a:ea typeface="굴림"/>
                <a:sym typeface="Wingdings"/>
              </a:rPr>
              <a:t>      (단위 : 만원)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  <p:grpSp>
        <p:nvGrpSpPr>
          <p:cNvPr id="13" name="그룹 20"/>
          <p:cNvGrpSpPr/>
          <p:nvPr/>
        </p:nvGrpSpPr>
        <p:grpSpPr>
          <a:xfrm>
            <a:off x="551384" y="544559"/>
            <a:ext cx="1447400" cy="616189"/>
            <a:chOff x="551384" y="544559"/>
            <a:chExt cx="1447400" cy="616189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운영 비 용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6717" y="557913"/>
            <a:ext cx="2432879" cy="2954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5 .  </a:t>
            </a:r>
            <a:r>
              <a:rPr lang="ko-KR" altLang="en-US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31512948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맑은 고딕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/>
          <a:srcRect r="30230" b="23130"/>
          <a:stretch>
            <a:fillRect/>
          </a:stretch>
        </p:blipFill>
        <p:spPr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utoShape 2" descr="음식 픽토그램 png에 대한 이미지 검색결과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131" name="직사각형 5130"/>
          <p:cNvSpPr txBox="1"/>
          <p:nvPr/>
        </p:nvSpPr>
        <p:spPr>
          <a:xfrm>
            <a:off x="10452484" y="1703271"/>
            <a:ext cx="1321393" cy="27476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4" tIns="46783" rIns="89994" bIns="46783" anchor="t">
            <a:noAutofit/>
          </a:bodyPr>
          <a:lstStyle/>
          <a:p>
            <a:pPr marL="0" lvl="0" indent="0" algn="l" defTabSz="90011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ko-KR" altLang="en-US" sz="1200" b="0" i="0" spc="5" dirty="0">
                <a:solidFill>
                  <a:schemeClr val="tx1"/>
                </a:solidFill>
                <a:latin typeface="굴림"/>
                <a:ea typeface="굴림"/>
                <a:sym typeface="Wingdings"/>
              </a:rPr>
              <a:t>    (단위 : 만원)</a:t>
            </a:r>
          </a:p>
        </p:txBody>
      </p:sp>
      <p:graphicFrame>
        <p:nvGraphicFramePr>
          <p:cNvPr id="5132" name="표 5131"/>
          <p:cNvGraphicFramePr/>
          <p:nvPr>
            <p:extLst>
              <p:ext uri="{D42A27DB-BD31-4B8C-83A1-F6EECF244321}">
                <p14:modId xmlns:p14="http://schemas.microsoft.com/office/powerpoint/2010/main" val="20516783"/>
              </p:ext>
            </p:extLst>
          </p:nvPr>
        </p:nvGraphicFramePr>
        <p:xfrm>
          <a:off x="521374" y="2138029"/>
          <a:ext cx="11149252" cy="3055167"/>
        </p:xfrm>
        <a:graphic>
          <a:graphicData uri="http://schemas.openxmlformats.org/drawingml/2006/table">
            <a:tbl>
              <a:tblPr firstRow="1" bandRow="1"/>
              <a:tblGrid>
                <a:gridCol w="2641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27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52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7205"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구      분</a:t>
                      </a:r>
                    </a:p>
                  </a:txBody>
                  <a:tcPr marL="90006" marR="90006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 금     액</a:t>
                      </a:r>
                    </a:p>
                  </a:txBody>
                  <a:tcPr marL="90006" marR="90006" marT="46789" marB="46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비         고</a:t>
                      </a:r>
                    </a:p>
                  </a:txBody>
                  <a:tcPr marL="90006" marR="90006" marT="46789" marB="46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301"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자체 자금 </a:t>
                      </a:r>
                    </a:p>
                  </a:txBody>
                  <a:tcPr marL="90006" marR="90006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3,000</a:t>
                      </a:r>
                      <a:endParaRPr lang="ko-KR" altLang="en-US" sz="1400" b="1" i="0" spc="5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90006" marR="90006" marT="46789" marB="46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개인 소유 자본 투자</a:t>
                      </a:r>
                    </a:p>
                  </a:txBody>
                  <a:tcPr marL="90006" marR="90006" marT="46789" marB="46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767"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소상공인시장진흥공단</a:t>
                      </a:r>
                    </a:p>
                  </a:txBody>
                  <a:tcPr marL="90006" marR="90006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6,000</a:t>
                      </a:r>
                      <a:endParaRPr lang="ko-KR" altLang="en-US" sz="1400" b="1" i="0" spc="5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90006" marR="90006" marT="46789" marB="46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경영안정 자금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창업초기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) </a:t>
                      </a:r>
                    </a:p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연 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2.61%, 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업체당 최고</a:t>
                      </a:r>
                      <a:r>
                        <a:rPr lang="en-US" altLang="ko-KR" sz="1400" b="1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400" b="1" dirty="0" err="1">
                          <a:latin typeface="+mj-ea"/>
                          <a:ea typeface="+mj-ea"/>
                        </a:rPr>
                        <a:t>천만원</a:t>
                      </a:r>
                      <a:r>
                        <a:rPr lang="ko-KR" altLang="en-US" sz="1400" b="1" dirty="0">
                          <a:latin typeface="+mj-ea"/>
                          <a:ea typeface="+mj-ea"/>
                        </a:rPr>
                        <a:t> 이내 </a:t>
                      </a:r>
                      <a:endParaRPr lang="ko-KR" altLang="en-US" sz="1400" b="1" i="0" spc="5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90006" marR="90006" marT="46789" marB="46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894"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합   계</a:t>
                      </a:r>
                    </a:p>
                  </a:txBody>
                  <a:tcPr marL="90006" marR="90006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400" b="1" i="0" spc="5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sym typeface="Wingdings"/>
                        </a:rPr>
                        <a:t>9,000</a:t>
                      </a:r>
                      <a:endParaRPr lang="ko-KR" altLang="en-US" sz="1400" b="1" i="0" spc="5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90006" marR="90006" marT="46789" marB="46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endParaRPr lang="ko-KR" altLang="ko-KR" b="1" i="0" spc="5" dirty="0">
                        <a:solidFill>
                          <a:schemeClr val="tx1"/>
                        </a:solidFill>
                        <a:latin typeface="+mj-ea"/>
                        <a:ea typeface="+mj-ea"/>
                        <a:sym typeface="Wingdings"/>
                      </a:endParaRPr>
                    </a:p>
                  </a:txBody>
                  <a:tcPr marL="90006" marR="90006" marT="46789" marB="4678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  <p:grpSp>
        <p:nvGrpSpPr>
          <p:cNvPr id="14" name="그룹 20"/>
          <p:cNvGrpSpPr/>
          <p:nvPr/>
        </p:nvGrpSpPr>
        <p:grpSpPr>
          <a:xfrm>
            <a:off x="551384" y="544559"/>
            <a:ext cx="1447400" cy="616189"/>
            <a:chOff x="551384" y="544559"/>
            <a:chExt cx="1447400" cy="616189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자금 조달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6717" y="557913"/>
            <a:ext cx="2432879" cy="2954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5 .  </a:t>
            </a:r>
            <a:r>
              <a:rPr lang="ko-KR" altLang="en-US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402648945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맑은 고딕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/>
          <a:srcRect r="30230" b="23130"/>
          <a:stretch>
            <a:fillRect/>
          </a:stretch>
        </p:blipFill>
        <p:spPr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utoShape 2" descr="음식 픽토그램 png에 대한 이미지 검색결과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graphicFrame>
        <p:nvGraphicFramePr>
          <p:cNvPr id="5134" name="표 11"/>
          <p:cNvGraphicFramePr/>
          <p:nvPr>
            <p:extLst>
              <p:ext uri="{D42A27DB-BD31-4B8C-83A1-F6EECF244321}">
                <p14:modId xmlns:p14="http://schemas.microsoft.com/office/powerpoint/2010/main" val="1689388569"/>
              </p:ext>
            </p:extLst>
          </p:nvPr>
        </p:nvGraphicFramePr>
        <p:xfrm>
          <a:off x="551812" y="1360258"/>
          <a:ext cx="11124807" cy="4481009"/>
        </p:xfrm>
        <a:graphic>
          <a:graphicData uri="http://schemas.openxmlformats.org/drawingml/2006/table">
            <a:tbl>
              <a:tblPr firstRow="1" bandRow="1"/>
              <a:tblGrid>
                <a:gridCol w="346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7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8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8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0077">
                <a:tc gridSpan="2"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계정명</a:t>
                      </a:r>
                      <a:r>
                        <a:rPr lang="ko-KR" altLang="en-US" sz="1100" b="0" i="0" spc="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 </a:t>
                      </a:r>
                    </a:p>
                  </a:txBody>
                  <a:tcPr marL="62758" marR="62758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/>
                    </a:p>
                  </a:txBody>
                  <a:tcPr marL="90006" marR="90006" marT="46789" marB="46789">
                    <a:lnL>
                      <a:noFill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1년차</a:t>
                      </a: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2년차</a:t>
                      </a: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3년차</a:t>
                      </a: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818">
                <a:tc rowSpan="2"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매출</a:t>
                      </a:r>
                    </a:p>
                  </a:txBody>
                  <a:tcPr marL="62758" marR="62758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일 평균 매출 </a:t>
                      </a: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200" b="0" i="0" spc="5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40</a:t>
                      </a:r>
                      <a:r>
                        <a:rPr lang="ko-KR" altLang="en-US" sz="1200" b="0" i="0" spc="5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　</a:t>
                      </a:r>
                    </a:p>
                  </a:txBody>
                  <a:tcPr marL="62758" marR="62758" marT="46789" marB="46789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818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/>
                    </a:p>
                  </a:txBody>
                  <a:tcPr marL="90006" marR="90006" marT="46789" marB="46789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월 매출(30일영업기준) </a:t>
                      </a: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200" b="0" i="0" spc="5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1,200</a:t>
                      </a:r>
                      <a:endParaRPr lang="ko-KR" altLang="en-US" sz="1200" b="0" i="0" spc="5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"/>
                      </a:endParaRPr>
                    </a:p>
                  </a:txBody>
                  <a:tcPr marL="62758" marR="62758" marT="46789" marB="46789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1,500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1,800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818">
                <a:tc rowSpan="2"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원가</a:t>
                      </a:r>
                    </a:p>
                  </a:txBody>
                  <a:tcPr marL="62758" marR="62758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주 아이템</a:t>
                      </a:r>
                      <a:r>
                        <a:rPr lang="en-US" altLang="ko-KR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(</a:t>
                      </a:r>
                      <a:r>
                        <a:rPr lang="ko-KR" altLang="en-US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와인</a:t>
                      </a:r>
                      <a:r>
                        <a:rPr lang="en-US" altLang="ko-KR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)</a:t>
                      </a:r>
                      <a:endParaRPr lang="ko-KR" altLang="en-US" sz="1100" b="0" i="0" spc="5" dirty="0">
                        <a:solidFill>
                          <a:srgbClr val="FF0000">
                            <a:alpha val="100000"/>
                          </a:srgb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200" b="0" i="0" spc="5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2,592</a:t>
                      </a:r>
                      <a:endParaRPr lang="ko-KR" altLang="en-US" sz="1200" b="0" i="0" spc="5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"/>
                      </a:endParaRPr>
                    </a:p>
                  </a:txBody>
                  <a:tcPr marL="62758" marR="62758" marT="46789" marB="46789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3,240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3,888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818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/>
                    </a:p>
                  </a:txBody>
                  <a:tcPr marL="90006" marR="90006" marT="46789" marB="46789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기타 아이템 (안주 등</a:t>
                      </a:r>
                      <a:r>
                        <a:rPr lang="en-US" altLang="ko-KR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 </a:t>
                      </a:r>
                      <a:r>
                        <a:rPr lang="ko-KR" altLang="en-US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)</a:t>
                      </a: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200" b="0" i="0" spc="5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1,728</a:t>
                      </a:r>
                      <a:endParaRPr lang="ko-KR" altLang="en-US" sz="1200" b="0" i="0" spc="5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"/>
                      </a:endParaRPr>
                    </a:p>
                  </a:txBody>
                  <a:tcPr marL="62758" marR="62758" marT="46789" marB="46789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2,160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2,592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818">
                <a:tc gridSpan="2"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매출이익</a:t>
                      </a:r>
                    </a:p>
                  </a:txBody>
                  <a:tcPr marL="62758" marR="62758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/>
                    </a:p>
                  </a:txBody>
                  <a:tcPr marL="90006" marR="90006" marT="46789" marB="46789">
                    <a:lnL>
                      <a:noFill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200" b="0" i="0" spc="5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10,080</a:t>
                      </a:r>
                      <a:endParaRPr lang="ko-KR" altLang="en-US" sz="1200" b="0" i="0" spc="5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"/>
                      </a:endParaRPr>
                    </a:p>
                  </a:txBody>
                  <a:tcPr marL="62758" marR="62758" marT="46789" marB="46789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12,600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15,120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818">
                <a:tc rowSpan="3"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판관비</a:t>
                      </a:r>
                      <a:endParaRPr lang="ko-KR" altLang="en-US" sz="1100" b="0" i="0" spc="5" dirty="0">
                        <a:solidFill>
                          <a:srgbClr val="000000">
                            <a:alpha val="100000"/>
                          </a:srgb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"/>
                      </a:endParaRPr>
                    </a:p>
                  </a:txBody>
                  <a:tcPr marL="62758" marR="62758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임차료</a:t>
                      </a: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200" b="0" i="0" spc="5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600</a:t>
                      </a:r>
                      <a:endParaRPr lang="ko-KR" altLang="en-US" sz="1200" b="0" i="0" spc="5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"/>
                      </a:endParaRPr>
                    </a:p>
                  </a:txBody>
                  <a:tcPr marL="62758" marR="62758" marT="46789" marB="46789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660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818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/>
                    </a:p>
                  </a:txBody>
                  <a:tcPr marL="90006" marR="90006" marT="46789" marB="46789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인건비</a:t>
                      </a: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200" b="0" i="0" spc="5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5,040</a:t>
                      </a:r>
                      <a:endParaRPr lang="ko-KR" altLang="en-US" sz="1200" b="0" i="0" spc="5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"/>
                      </a:endParaRPr>
                    </a:p>
                  </a:txBody>
                  <a:tcPr marL="62758" marR="62758" marT="46789" marB="46789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5,544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6,048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818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/>
                    </a:p>
                  </a:txBody>
                  <a:tcPr marL="90006" marR="90006" marT="46789" marB="46789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*기타 비용</a:t>
                      </a: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200" b="0" i="0" spc="5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120</a:t>
                      </a:r>
                      <a:endParaRPr lang="ko-KR" altLang="en-US" sz="1200" b="0" i="0" spc="5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"/>
                      </a:endParaRPr>
                    </a:p>
                  </a:txBody>
                  <a:tcPr marL="62758" marR="62758" marT="46789" marB="46789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9570">
                <a:tc gridSpan="2"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판매 관리비 합계</a:t>
                      </a:r>
                    </a:p>
                  </a:txBody>
                  <a:tcPr marL="62758" marR="62758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/>
                    </a:p>
                  </a:txBody>
                  <a:tcPr marL="90006" marR="90006" marT="46789" marB="46789">
                    <a:lnL>
                      <a:noFill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200" b="0" i="0" spc="5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5,760</a:t>
                      </a:r>
                      <a:endParaRPr lang="ko-KR" altLang="en-US" sz="1200" b="0" i="0" spc="5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"/>
                      </a:endParaRPr>
                    </a:p>
                  </a:txBody>
                  <a:tcPr marL="62758" marR="62758" marT="46789" marB="46789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6,324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6,888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6818">
                <a:tc gridSpan="2">
                  <a:txBody>
                    <a:bodyPr/>
                    <a:lstStyle/>
                    <a:p>
                      <a:pPr marL="0" lvl="0" indent="0" algn="ct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ko-KR" altLang="en-US" sz="1100" b="0" i="0" spc="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영업이익</a:t>
                      </a:r>
                    </a:p>
                  </a:txBody>
                  <a:tcPr marL="62758" marR="62758" marT="46789" marB="4678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 sz="1200"/>
                    </a:p>
                  </a:txBody>
                  <a:tcPr marL="90006" marR="90006" marT="46789" marB="46789">
                    <a:lnL>
                      <a:noFill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defTabSz="900112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>
                            <a:alpha val="100000"/>
                          </a:srgbClr>
                        </a:buClr>
                        <a:buSzPct val="100000"/>
                        <a:buNone/>
                        <a:defRPr lang="ko-KR" altLang="en-US"/>
                      </a:pPr>
                      <a:r>
                        <a:rPr lang="en-US" altLang="ko-KR" sz="1200" b="0" i="0" spc="5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sym typeface="Wingdings"/>
                        </a:rPr>
                        <a:t>4,320</a:t>
                      </a:r>
                      <a:endParaRPr lang="ko-KR" altLang="en-US" sz="1200" b="0" i="0" spc="5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sym typeface="Wingdings"/>
                      </a:endParaRPr>
                    </a:p>
                  </a:txBody>
                  <a:tcPr marL="62758" marR="62758" marT="46789" marB="46789">
                    <a:lnL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6,276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defRPr lang="ko-KR" altLang="en-US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8,232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62758" marR="62758" marT="46789" marB="46789" anchor="ctr">
                    <a:lnL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2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직사각형 5130"/>
          <p:cNvSpPr txBox="1"/>
          <p:nvPr/>
        </p:nvSpPr>
        <p:spPr>
          <a:xfrm>
            <a:off x="10416480" y="1062767"/>
            <a:ext cx="1321393" cy="27476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89994" tIns="46783" rIns="89994" bIns="46783" anchor="t">
            <a:noAutofit/>
          </a:bodyPr>
          <a:lstStyle/>
          <a:p>
            <a:pPr marL="0" lvl="0" indent="0" algn="l" defTabSz="90011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ko-KR" altLang="en-US" sz="1200" b="0" i="0" spc="5" dirty="0">
                <a:solidFill>
                  <a:schemeClr val="tx1"/>
                </a:solidFill>
                <a:latin typeface="굴림"/>
                <a:ea typeface="굴림"/>
                <a:sym typeface="Wingdings"/>
              </a:rPr>
              <a:t>    (단위 : 만원)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  <p:grpSp>
        <p:nvGrpSpPr>
          <p:cNvPr id="13" name="그룹 20"/>
          <p:cNvGrpSpPr/>
          <p:nvPr/>
        </p:nvGrpSpPr>
        <p:grpSpPr>
          <a:xfrm>
            <a:off x="551384" y="544559"/>
            <a:ext cx="1447400" cy="616189"/>
            <a:chOff x="551384" y="544559"/>
            <a:chExt cx="1447400" cy="616189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손익 계산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6717" y="557913"/>
            <a:ext cx="2432879" cy="29546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5 .  </a:t>
            </a:r>
            <a:r>
              <a:rPr lang="ko-KR" altLang="en-US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74150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재무 계획</a:t>
            </a:r>
          </a:p>
        </p:txBody>
      </p:sp>
    </p:spTree>
    <p:extLst>
      <p:ext uri="{BB962C8B-B14F-4D97-AF65-F5344CB8AC3E}">
        <p14:creationId xmlns:p14="http://schemas.microsoft.com/office/powerpoint/2010/main" val="36012159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11221" y="368660"/>
            <a:ext cx="5727713" cy="4229934"/>
          </a:xfrm>
          <a:prstGeom prst="rect">
            <a:avLst/>
          </a:prstGeom>
        </p:spPr>
      </p:pic>
      <p:sp>
        <p:nvSpPr>
          <p:cNvPr id="9" name="자유형 8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0" y="0"/>
            <a:ext cx="4694709" cy="624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26408617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8171" y="4213395"/>
            <a:ext cx="2706859" cy="8291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524497" y="3497112"/>
            <a:ext cx="2603218" cy="8535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573848" y="2816932"/>
            <a:ext cx="2676376" cy="8474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C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06125" y="2276872"/>
            <a:ext cx="2645893" cy="8169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C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884803" y="1612980"/>
            <a:ext cx="2676376" cy="8108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271464" y="4402269"/>
            <a:ext cx="1656184" cy="41857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회사 소개</a:t>
            </a:r>
            <a:endParaRPr lang="en-US" altLang="ko-KR" sz="32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자유형 20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39716" y="3693339"/>
            <a:ext cx="1656184" cy="41857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사업 배경</a:t>
            </a:r>
            <a:endParaRPr lang="en-US" altLang="ko-KR" sz="32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27948" y="3034117"/>
            <a:ext cx="1656184" cy="41857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아이템</a:t>
            </a:r>
            <a:endParaRPr lang="en-US" altLang="ko-KR" sz="32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24192" y="2494057"/>
            <a:ext cx="1656184" cy="41857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마케팅</a:t>
            </a:r>
            <a:endParaRPr lang="en-US" altLang="ko-KR" sz="32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981195" y="1809981"/>
            <a:ext cx="1656184" cy="41857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32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재무 계획</a:t>
            </a:r>
            <a:endParaRPr lang="en-US" altLang="ko-KR" sz="32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33"/>
          <p:cNvGrpSpPr/>
          <p:nvPr/>
        </p:nvGrpSpPr>
        <p:grpSpPr>
          <a:xfrm>
            <a:off x="551384" y="544559"/>
            <a:ext cx="2448272" cy="586341"/>
            <a:chOff x="551384" y="544559"/>
            <a:chExt cx="2448272" cy="586341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66777" y="548680"/>
              <a:ext cx="2432879" cy="3139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목차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7388" y="921612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 N D E X</a:t>
              </a:r>
              <a:endParaRPr lang="ko-KR" altLang="en-US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740" y="3095086"/>
            <a:ext cx="3176936" cy="317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24871437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6076950" y="1533624"/>
            <a:ext cx="6008681" cy="3662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Yoon가변 윤고딕 550_TT" panose="02020603020101020101" pitchFamily="18" charset="-127"/>
              </a:rPr>
              <a:t>프레젠테이션에서 슬라이드가 미치는 영향은</a:t>
            </a:r>
            <a:r>
              <a:rPr lang="en-US" altLang="ko-KR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Yoon가변 윤고딕 550_TT" panose="02020603020101020101" pitchFamily="18" charset="-127"/>
              </a:rPr>
              <a:t>?</a:t>
            </a:r>
            <a:endParaRPr lang="ko-KR" altLang="en-US" sz="28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Yoon가변 윤고딕 550_TT" panose="02020603020101020101" pitchFamily="18" charset="-127"/>
            </a:endParaRPr>
          </a:p>
        </p:txBody>
      </p:sp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3712763" y="1798564"/>
            <a:ext cx="4157711" cy="225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44"/>
          <p:cNvGrpSpPr/>
          <p:nvPr/>
        </p:nvGrpSpPr>
        <p:grpSpPr>
          <a:xfrm>
            <a:off x="-9287" y="544559"/>
            <a:ext cx="2432879" cy="616189"/>
            <a:chOff x="-9287" y="544559"/>
            <a:chExt cx="2432879" cy="616189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-9287" y="557913"/>
              <a:ext cx="2432879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1 .  </a:t>
              </a:r>
              <a:r>
                <a:rPr lang="ko-KR" altLang="en-US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회사 소개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회사소개</a:t>
              </a: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hape 729"/>
          <p:cNvCxnSpPr/>
          <p:nvPr/>
        </p:nvCxnSpPr>
        <p:spPr>
          <a:xfrm>
            <a:off x="3869845" y="1833900"/>
            <a:ext cx="821999" cy="327900"/>
          </a:xfrm>
          <a:prstGeom prst="bentConnector3">
            <a:avLst>
              <a:gd name="adj1" fmla="val 101264"/>
            </a:avLst>
          </a:prstGeom>
          <a:noFill/>
          <a:ln w="25400" cap="flat" cmpd="sng">
            <a:solidFill>
              <a:srgbClr val="741502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730"/>
          <p:cNvCxnSpPr/>
          <p:nvPr/>
        </p:nvCxnSpPr>
        <p:spPr>
          <a:xfrm flipH="1" flipV="1">
            <a:off x="7212124" y="4070012"/>
            <a:ext cx="379799" cy="327900"/>
          </a:xfrm>
          <a:prstGeom prst="bentConnector3">
            <a:avLst>
              <a:gd name="adj1" fmla="val 100227"/>
            </a:avLst>
          </a:prstGeom>
          <a:noFill/>
          <a:ln w="25400" cap="flat" cmpd="sng">
            <a:solidFill>
              <a:srgbClr val="741502">
                <a:alpha val="9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731"/>
          <p:cNvCxnSpPr/>
          <p:nvPr/>
        </p:nvCxnSpPr>
        <p:spPr>
          <a:xfrm rot="-5400000">
            <a:off x="3579502" y="3735606"/>
            <a:ext cx="453899" cy="114599"/>
          </a:xfrm>
          <a:prstGeom prst="bentConnector2">
            <a:avLst/>
          </a:prstGeom>
          <a:noFill/>
          <a:ln w="25400" cap="flat" cmpd="sng">
            <a:solidFill>
              <a:srgbClr val="74150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732"/>
          <p:cNvCxnSpPr/>
          <p:nvPr/>
        </p:nvCxnSpPr>
        <p:spPr>
          <a:xfrm rot="10800000" flipH="1">
            <a:off x="7128282" y="1746917"/>
            <a:ext cx="1565100" cy="558899"/>
          </a:xfrm>
          <a:prstGeom prst="bentConnector4">
            <a:avLst>
              <a:gd name="adj1" fmla="val 0"/>
              <a:gd name="adj2" fmla="val 0"/>
            </a:avLst>
          </a:prstGeom>
          <a:noFill/>
          <a:ln w="25400" cap="flat" cmpd="sng">
            <a:solidFill>
              <a:srgbClr val="741502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735"/>
          <p:cNvSpPr txBox="1"/>
          <p:nvPr/>
        </p:nvSpPr>
        <p:spPr>
          <a:xfrm>
            <a:off x="7565798" y="4218629"/>
            <a:ext cx="1495019" cy="427447"/>
          </a:xfrm>
          <a:prstGeom prst="rect">
            <a:avLst/>
          </a:prstGeom>
          <a:solidFill>
            <a:srgbClr val="741502">
              <a:alpha val="9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ko-KR" altLang="en-US" sz="2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  <a:sym typeface="Arial"/>
              </a:rPr>
              <a:t>단골 고객</a:t>
            </a:r>
            <a:endParaRPr lang="en" sz="2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7" name="Shape 736"/>
          <p:cNvSpPr txBox="1"/>
          <p:nvPr/>
        </p:nvSpPr>
        <p:spPr>
          <a:xfrm>
            <a:off x="2594010" y="1600923"/>
            <a:ext cx="1269741" cy="396928"/>
          </a:xfrm>
          <a:prstGeom prst="rect">
            <a:avLst/>
          </a:prstGeom>
          <a:solidFill>
            <a:srgbClr val="741502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2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  <a:sym typeface="Arial"/>
              </a:rPr>
              <a:t>정겨움</a:t>
            </a:r>
            <a:endParaRPr lang="en" sz="2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0" name="Shape 737"/>
          <p:cNvSpPr txBox="1"/>
          <p:nvPr/>
        </p:nvSpPr>
        <p:spPr>
          <a:xfrm>
            <a:off x="8544272" y="1340768"/>
            <a:ext cx="1512168" cy="402953"/>
          </a:xfrm>
          <a:prstGeom prst="rect">
            <a:avLst/>
          </a:prstGeom>
          <a:solidFill>
            <a:srgbClr val="741502">
              <a:alpha val="8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ko-KR" altLang="en-US" sz="24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  <a:sym typeface="Arial"/>
              </a:rPr>
              <a:t>고급스러움</a:t>
            </a:r>
            <a:endParaRPr lang="en" sz="24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  <a:sym typeface="Arial"/>
            </a:endParaRPr>
          </a:p>
        </p:txBody>
      </p:sp>
      <p:sp>
        <p:nvSpPr>
          <p:cNvPr id="21" name="Shape 738"/>
          <p:cNvSpPr txBox="1"/>
          <p:nvPr/>
        </p:nvSpPr>
        <p:spPr>
          <a:xfrm>
            <a:off x="1816190" y="3990911"/>
            <a:ext cx="2040973" cy="494378"/>
          </a:xfrm>
          <a:prstGeom prst="rect">
            <a:avLst/>
          </a:prstGeom>
          <a:solidFill>
            <a:srgbClr val="74150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ko-KR" altLang="en-US" sz="2800" dirty="0">
                <a:solidFill>
                  <a:schemeClr val="l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rial"/>
                <a:sym typeface="Arial"/>
              </a:rPr>
              <a:t>바이럴 마케팅</a:t>
            </a:r>
            <a:endParaRPr lang="en" sz="2800" dirty="0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4098" y="5481228"/>
            <a:ext cx="6350254" cy="4616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 Good Household  = 1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가정에 도움이 되자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3630864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6076950" y="1533624"/>
            <a:ext cx="6008681" cy="3662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spc="-30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Yoon가변 윤고딕 550_TT" panose="02020603020101020101" pitchFamily="18" charset="-127"/>
              </a:rPr>
              <a:t>프레젠테이션에서 슬라이드가 미치는 영향은</a:t>
            </a:r>
            <a:r>
              <a:rPr lang="en-US" altLang="ko-KR" sz="2800" spc="-30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Yoon가변 윤고딕 550_TT" panose="02020603020101020101" pitchFamily="18" charset="-127"/>
              </a:rPr>
              <a:t>?</a:t>
            </a:r>
            <a:endParaRPr lang="ko-KR" altLang="en-US" sz="2800" spc="-30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Yoon가변 윤고딕 550_TT" panose="02020603020101020101" pitchFamily="18" charset="-127"/>
            </a:endParaRPr>
          </a:p>
        </p:txBody>
      </p:sp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36" y="1353604"/>
            <a:ext cx="5566076" cy="342038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72760" y="4797152"/>
            <a:ext cx="1143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통계청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-9287" y="544559"/>
            <a:ext cx="2432879" cy="616189"/>
            <a:chOff x="-9287" y="544559"/>
            <a:chExt cx="2432879" cy="616189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-9287" y="557913"/>
              <a:ext cx="2432879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2 .  </a:t>
              </a:r>
              <a:r>
                <a:rPr lang="ko-KR" altLang="en-US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사업 배경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문제상황</a:t>
              </a:r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23792" y="5262299"/>
            <a:ext cx="612068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741502"/>
                </a:solidFill>
                <a:latin typeface="맑은 고딕"/>
                <a:ea typeface="맑은 고딕"/>
              </a:rPr>
              <a:t>√</a:t>
            </a:r>
            <a:r>
              <a:rPr lang="ko-KR" altLang="en-US" sz="1600" dirty="0">
                <a:latin typeface="맑은 고딕"/>
                <a:ea typeface="맑은 고딕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∙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안주 한정적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안주 요리의 번거로움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741502"/>
                </a:solidFill>
                <a:latin typeface="맑은 고딕"/>
              </a:rPr>
              <a:t>√</a:t>
            </a:r>
            <a:r>
              <a:rPr lang="ko-KR" altLang="en-US" sz="1600" dirty="0">
                <a:latin typeface="맑은 고딕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바쁜 일상 속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취미 생활을 하지 못함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027132" y="5121188"/>
            <a:ext cx="992144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20대 직장인 취미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968" y="1344191"/>
            <a:ext cx="4094604" cy="34203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876420" y="4808185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잡코리아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404287017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022" y="1700808"/>
            <a:ext cx="4747048" cy="36240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05935" y="5396384"/>
            <a:ext cx="28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영국주류전문시장조사기관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-9287" y="544559"/>
            <a:ext cx="2432879" cy="616189"/>
            <a:chOff x="-9287" y="544559"/>
            <a:chExt cx="2432879" cy="616189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-9287" y="548680"/>
              <a:ext cx="2432879" cy="3139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2 . </a:t>
              </a:r>
              <a:r>
                <a:rPr lang="ko-KR" altLang="en-US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사업 배경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현황</a:t>
              </a:r>
            </a:p>
          </p:txBody>
        </p:sp>
      </p:grpSp>
      <p:pic>
        <p:nvPicPr>
          <p:cNvPr id="14" name="Picture 3" descr="C:\Users\LG-PC\Desktop\2017-07-06 07;07;5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279" y="1700808"/>
            <a:ext cx="4744265" cy="362409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7386355" y="5409220"/>
            <a:ext cx="28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&lt;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미국 와인 배달 서비스 사례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3555556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6076950" y="1533624"/>
            <a:ext cx="6008681" cy="3662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Yoon가변 윤고딕 550_TT" panose="02020603020101020101" pitchFamily="18" charset="-127"/>
              </a:rPr>
              <a:t>프레젠테이션에서 슬라이드가 미치는 영향은</a:t>
            </a:r>
            <a:r>
              <a:rPr lang="en-US" altLang="ko-KR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Yoon가변 윤고딕 550_TT" panose="02020603020101020101" pitchFamily="18" charset="-127"/>
              </a:rPr>
              <a:t>?</a:t>
            </a:r>
            <a:endParaRPr lang="ko-KR" altLang="en-US" sz="28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Yoon가변 윤고딕 550_TT" panose="02020603020101020101" pitchFamily="18" charset="-127"/>
            </a:endParaRPr>
          </a:p>
        </p:txBody>
      </p:sp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117299" y="544559"/>
            <a:ext cx="2432879" cy="616189"/>
            <a:chOff x="-117299" y="544559"/>
            <a:chExt cx="2432879" cy="61618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-117299" y="548680"/>
              <a:ext cx="2432879" cy="3139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3 . </a:t>
              </a:r>
              <a:r>
                <a:rPr lang="ko-KR" altLang="en-US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아이템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아이템 소개</a:t>
              </a: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Shape 311"/>
          <p:cNvGrpSpPr/>
          <p:nvPr/>
        </p:nvGrpSpPr>
        <p:grpSpPr>
          <a:xfrm>
            <a:off x="1163452" y="1628800"/>
            <a:ext cx="2227201" cy="1990382"/>
            <a:chOff x="993725" y="1566850"/>
            <a:chExt cx="2227201" cy="1990382"/>
          </a:xfrm>
        </p:grpSpPr>
        <p:sp>
          <p:nvSpPr>
            <p:cNvPr id="23" name="Shape 312"/>
            <p:cNvSpPr/>
            <p:nvPr/>
          </p:nvSpPr>
          <p:spPr>
            <a:xfrm>
              <a:off x="993725" y="2012949"/>
              <a:ext cx="2227201" cy="1544283"/>
            </a:xfrm>
            <a:prstGeom prst="rect">
              <a:avLst/>
            </a:prstGeom>
            <a:noFill/>
            <a:ln w="38100" cap="flat" cmpd="sng">
              <a:solidFill>
                <a:srgbClr val="74150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313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Shape 314"/>
          <p:cNvGrpSpPr/>
          <p:nvPr/>
        </p:nvGrpSpPr>
        <p:grpSpPr>
          <a:xfrm>
            <a:off x="3631759" y="1628800"/>
            <a:ext cx="2227201" cy="1990237"/>
            <a:chOff x="3462032" y="1566850"/>
            <a:chExt cx="2227201" cy="1990237"/>
          </a:xfrm>
        </p:grpSpPr>
        <p:sp>
          <p:nvSpPr>
            <p:cNvPr id="26" name="Shape 315"/>
            <p:cNvSpPr/>
            <p:nvPr/>
          </p:nvSpPr>
          <p:spPr>
            <a:xfrm>
              <a:off x="3462032" y="2001650"/>
              <a:ext cx="2227201" cy="1555437"/>
            </a:xfrm>
            <a:prstGeom prst="rect">
              <a:avLst/>
            </a:prstGeom>
            <a:noFill/>
            <a:ln w="38100" cap="flat" cmpd="sng">
              <a:solidFill>
                <a:srgbClr val="74150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316"/>
            <p:cNvSpPr/>
            <p:nvPr/>
          </p:nvSpPr>
          <p:spPr>
            <a:xfrm>
              <a:off x="4148496" y="1566850"/>
              <a:ext cx="847006" cy="847006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Shape 317"/>
          <p:cNvGrpSpPr/>
          <p:nvPr/>
        </p:nvGrpSpPr>
        <p:grpSpPr>
          <a:xfrm>
            <a:off x="6100066" y="1628800"/>
            <a:ext cx="2227201" cy="1990237"/>
            <a:chOff x="5930339" y="1566850"/>
            <a:chExt cx="2227201" cy="1990237"/>
          </a:xfrm>
        </p:grpSpPr>
        <p:sp>
          <p:nvSpPr>
            <p:cNvPr id="29" name="Shape 318"/>
            <p:cNvSpPr/>
            <p:nvPr/>
          </p:nvSpPr>
          <p:spPr>
            <a:xfrm>
              <a:off x="5930339" y="1990352"/>
              <a:ext cx="2227201" cy="1566735"/>
            </a:xfrm>
            <a:prstGeom prst="rect">
              <a:avLst/>
            </a:prstGeom>
            <a:noFill/>
            <a:ln w="38100" cap="flat" cmpd="sng">
              <a:solidFill>
                <a:srgbClr val="74150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9"/>
            <p:cNvSpPr/>
            <p:nvPr/>
          </p:nvSpPr>
          <p:spPr>
            <a:xfrm>
              <a:off x="6620438" y="1566850"/>
              <a:ext cx="847006" cy="847006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" name="Shape 332"/>
          <p:cNvGrpSpPr/>
          <p:nvPr/>
        </p:nvGrpSpPr>
        <p:grpSpPr>
          <a:xfrm>
            <a:off x="3208076" y="2564904"/>
            <a:ext cx="576064" cy="576064"/>
            <a:chOff x="3038349" y="2678860"/>
            <a:chExt cx="576064" cy="576064"/>
          </a:xfrm>
        </p:grpSpPr>
        <p:sp>
          <p:nvSpPr>
            <p:cNvPr id="33" name="Shape 333"/>
            <p:cNvSpPr/>
            <p:nvPr/>
          </p:nvSpPr>
          <p:spPr>
            <a:xfrm>
              <a:off x="3038349" y="2678860"/>
              <a:ext cx="576064" cy="576064"/>
            </a:xfrm>
            <a:prstGeom prst="ellipse">
              <a:avLst/>
            </a:prstGeom>
            <a:solidFill>
              <a:srgbClr val="74150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34"/>
            <p:cNvSpPr/>
            <p:nvPr/>
          </p:nvSpPr>
          <p:spPr>
            <a:xfrm>
              <a:off x="3161801" y="2786873"/>
              <a:ext cx="360040" cy="36004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Shape 335"/>
          <p:cNvGrpSpPr/>
          <p:nvPr/>
        </p:nvGrpSpPr>
        <p:grpSpPr>
          <a:xfrm>
            <a:off x="5704941" y="2564904"/>
            <a:ext cx="576064" cy="576064"/>
            <a:chOff x="5535214" y="2678860"/>
            <a:chExt cx="576064" cy="576064"/>
          </a:xfrm>
        </p:grpSpPr>
        <p:sp>
          <p:nvSpPr>
            <p:cNvPr id="36" name="Shape 336"/>
            <p:cNvSpPr/>
            <p:nvPr/>
          </p:nvSpPr>
          <p:spPr>
            <a:xfrm>
              <a:off x="5535214" y="2678860"/>
              <a:ext cx="576064" cy="576064"/>
            </a:xfrm>
            <a:prstGeom prst="ellipse">
              <a:avLst/>
            </a:prstGeom>
            <a:solidFill>
              <a:srgbClr val="74150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37"/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Shape 1004"/>
          <p:cNvSpPr/>
          <p:nvPr/>
        </p:nvSpPr>
        <p:spPr>
          <a:xfrm rot="10800000">
            <a:off x="2185593" y="1787711"/>
            <a:ext cx="154974" cy="574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68" y="34839"/>
                </a:moveTo>
                <a:lnTo>
                  <a:pt x="143" y="24200"/>
                </a:lnTo>
                <a:lnTo>
                  <a:pt x="0" y="24200"/>
                </a:lnTo>
                <a:lnTo>
                  <a:pt x="121" y="24151"/>
                </a:lnTo>
                <a:lnTo>
                  <a:pt x="51" y="23989"/>
                </a:lnTo>
                <a:lnTo>
                  <a:pt x="522" y="23989"/>
                </a:lnTo>
                <a:lnTo>
                  <a:pt x="60000" y="0"/>
                </a:lnTo>
                <a:lnTo>
                  <a:pt x="76021" y="6462"/>
                </a:lnTo>
                <a:close/>
                <a:moveTo>
                  <a:pt x="11721" y="50831"/>
                </a:moveTo>
                <a:lnTo>
                  <a:pt x="7130" y="40271"/>
                </a:lnTo>
                <a:lnTo>
                  <a:pt x="83971" y="9668"/>
                </a:lnTo>
                <a:lnTo>
                  <a:pt x="100403" y="16296"/>
                </a:lnTo>
                <a:lnTo>
                  <a:pt x="99211" y="15987"/>
                </a:lnTo>
                <a:close/>
                <a:moveTo>
                  <a:pt x="18611" y="66681"/>
                </a:moveTo>
                <a:lnTo>
                  <a:pt x="14082" y="56263"/>
                </a:lnTo>
                <a:lnTo>
                  <a:pt x="107376" y="19108"/>
                </a:lnTo>
                <a:lnTo>
                  <a:pt x="119477" y="23989"/>
                </a:lnTo>
                <a:lnTo>
                  <a:pt x="119948" y="23989"/>
                </a:lnTo>
                <a:lnTo>
                  <a:pt x="119878" y="24151"/>
                </a:lnTo>
                <a:lnTo>
                  <a:pt x="120000" y="24200"/>
                </a:lnTo>
                <a:lnTo>
                  <a:pt x="119856" y="24200"/>
                </a:lnTo>
                <a:lnTo>
                  <a:pt x="118721" y="26811"/>
                </a:lnTo>
                <a:close/>
                <a:moveTo>
                  <a:pt x="25131" y="81678"/>
                </a:moveTo>
                <a:lnTo>
                  <a:pt x="20973" y="72113"/>
                </a:lnTo>
                <a:lnTo>
                  <a:pt x="115370" y="34518"/>
                </a:lnTo>
                <a:lnTo>
                  <a:pt x="109470" y="48089"/>
                </a:lnTo>
                <a:close/>
                <a:moveTo>
                  <a:pt x="38084" y="94971"/>
                </a:moveTo>
                <a:lnTo>
                  <a:pt x="30910" y="94971"/>
                </a:lnTo>
                <a:lnTo>
                  <a:pt x="27347" y="86774"/>
                </a:lnTo>
                <a:lnTo>
                  <a:pt x="27947" y="86930"/>
                </a:lnTo>
                <a:lnTo>
                  <a:pt x="106120" y="55797"/>
                </a:lnTo>
                <a:lnTo>
                  <a:pt x="99769" y="70404"/>
                </a:lnTo>
                <a:close/>
                <a:moveTo>
                  <a:pt x="89089" y="94971"/>
                </a:moveTo>
                <a:lnTo>
                  <a:pt x="54085" y="94971"/>
                </a:lnTo>
                <a:lnTo>
                  <a:pt x="96419" y="78111"/>
                </a:lnTo>
                <a:close/>
                <a:moveTo>
                  <a:pt x="102888" y="120000"/>
                </a:moveTo>
                <a:lnTo>
                  <a:pt x="17111" y="120000"/>
                </a:lnTo>
                <a:lnTo>
                  <a:pt x="31850" y="98664"/>
                </a:lnTo>
                <a:lnTo>
                  <a:pt x="88149" y="986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994"/>
          <p:cNvSpPr/>
          <p:nvPr/>
        </p:nvSpPr>
        <p:spPr>
          <a:xfrm rot="2700000">
            <a:off x="6345055" y="1036826"/>
            <a:ext cx="155009" cy="52217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63452" y="2566112"/>
            <a:ext cx="222720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혼술을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원하는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971C03"/>
                </a:solidFill>
                <a:latin typeface="+mn-ea"/>
              </a:rPr>
              <a:t>20,30 </a:t>
            </a:r>
            <a:r>
              <a:rPr lang="ko-KR" altLang="en-US" b="1" dirty="0">
                <a:solidFill>
                  <a:srgbClr val="971C03"/>
                </a:solidFill>
                <a:latin typeface="+mn-ea"/>
              </a:rPr>
              <a:t>대 직장인</a:t>
            </a:r>
            <a:endParaRPr lang="ko-KR" altLang="en-US" sz="1800" b="1" dirty="0">
              <a:solidFill>
                <a:srgbClr val="971C03"/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14926" y="2541328"/>
            <a:ext cx="2227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971C03"/>
                </a:solidFill>
                <a:latin typeface="+mn-ea"/>
              </a:rPr>
              <a:t>주문 접수</a:t>
            </a:r>
            <a:endParaRPr lang="en-US" altLang="ko-KR" b="1" dirty="0">
              <a:solidFill>
                <a:srgbClr val="971C03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971C03"/>
                </a:solidFill>
                <a:latin typeface="+mn-ea"/>
              </a:rPr>
              <a:t>및 세트 제작</a:t>
            </a:r>
            <a:endParaRPr lang="en-US" altLang="ko-KR" b="1" dirty="0">
              <a:solidFill>
                <a:srgbClr val="971C03"/>
              </a:solidFill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61607" y="2564904"/>
            <a:ext cx="222720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자사앱을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통해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971C03"/>
                </a:solidFill>
                <a:latin typeface="+mn-ea"/>
              </a:rPr>
              <a:t>주문</a:t>
            </a:r>
            <a:endParaRPr lang="ko-KR" altLang="en-US" sz="1800" b="1" dirty="0">
              <a:solidFill>
                <a:srgbClr val="971C03"/>
              </a:solidFill>
              <a:latin typeface="+mn-ea"/>
            </a:endParaRPr>
          </a:p>
        </p:txBody>
      </p:sp>
      <p:sp>
        <p:nvSpPr>
          <p:cNvPr id="45" name="Shape 980"/>
          <p:cNvSpPr/>
          <p:nvPr/>
        </p:nvSpPr>
        <p:spPr>
          <a:xfrm>
            <a:off x="4584648" y="1800773"/>
            <a:ext cx="324036" cy="5251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99" y="105648"/>
                </a:moveTo>
                <a:cubicBezTo>
                  <a:pt x="55224" y="105648"/>
                  <a:pt x="51353" y="107884"/>
                  <a:pt x="51353" y="110644"/>
                </a:cubicBezTo>
                <a:cubicBezTo>
                  <a:pt x="51353" y="113403"/>
                  <a:pt x="55224" y="115640"/>
                  <a:pt x="59999" y="115640"/>
                </a:cubicBezTo>
                <a:cubicBezTo>
                  <a:pt x="64775" y="115640"/>
                  <a:pt x="68646" y="113403"/>
                  <a:pt x="68646" y="110644"/>
                </a:cubicBezTo>
                <a:cubicBezTo>
                  <a:pt x="68646" y="107884"/>
                  <a:pt x="64775" y="105648"/>
                  <a:pt x="59999" y="105648"/>
                </a:cubicBezTo>
                <a:close/>
                <a:moveTo>
                  <a:pt x="9230" y="11966"/>
                </a:moveTo>
                <a:lnTo>
                  <a:pt x="9230" y="99976"/>
                </a:lnTo>
                <a:lnTo>
                  <a:pt x="110769" y="99976"/>
                </a:lnTo>
                <a:lnTo>
                  <a:pt x="110769" y="11966"/>
                </a:lnTo>
                <a:close/>
                <a:moveTo>
                  <a:pt x="46155" y="3965"/>
                </a:moveTo>
                <a:cubicBezTo>
                  <a:pt x="44243" y="3965"/>
                  <a:pt x="42694" y="4861"/>
                  <a:pt x="42694" y="5965"/>
                </a:cubicBezTo>
                <a:cubicBezTo>
                  <a:pt x="42694" y="7070"/>
                  <a:pt x="44243" y="7965"/>
                  <a:pt x="46155" y="7965"/>
                </a:cubicBezTo>
                <a:lnTo>
                  <a:pt x="73844" y="7965"/>
                </a:lnTo>
                <a:cubicBezTo>
                  <a:pt x="75756" y="7965"/>
                  <a:pt x="77305" y="7070"/>
                  <a:pt x="77305" y="5965"/>
                </a:cubicBezTo>
                <a:cubicBezTo>
                  <a:pt x="77305" y="4861"/>
                  <a:pt x="75756" y="3965"/>
                  <a:pt x="73844" y="3965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19999" y="5174"/>
                  <a:pt x="119999" y="11557"/>
                </a:cubicBezTo>
                <a:lnTo>
                  <a:pt x="119999" y="108442"/>
                </a:lnTo>
                <a:cubicBezTo>
                  <a:pt x="119999" y="114825"/>
                  <a:pt x="111045" y="120000"/>
                  <a:pt x="99999" y="120000"/>
                </a:cubicBezTo>
                <a:lnTo>
                  <a:pt x="20000" y="120000"/>
                </a:lnTo>
                <a:cubicBezTo>
                  <a:pt x="8954" y="120000"/>
                  <a:pt x="0" y="114825"/>
                  <a:pt x="0" y="108442"/>
                </a:cubicBezTo>
                <a:lnTo>
                  <a:pt x="0" y="11557"/>
                </a:lnTo>
                <a:cubicBezTo>
                  <a:pt x="0" y="5174"/>
                  <a:pt x="8954" y="0"/>
                  <a:pt x="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Shape 317"/>
          <p:cNvGrpSpPr/>
          <p:nvPr/>
        </p:nvGrpSpPr>
        <p:grpSpPr>
          <a:xfrm>
            <a:off x="8593236" y="1628800"/>
            <a:ext cx="2227201" cy="1990237"/>
            <a:chOff x="5930339" y="1566850"/>
            <a:chExt cx="2227201" cy="1990237"/>
          </a:xfrm>
        </p:grpSpPr>
        <p:sp>
          <p:nvSpPr>
            <p:cNvPr id="48" name="Shape 318"/>
            <p:cNvSpPr/>
            <p:nvPr/>
          </p:nvSpPr>
          <p:spPr>
            <a:xfrm>
              <a:off x="5930339" y="1990352"/>
              <a:ext cx="2227201" cy="1566735"/>
            </a:xfrm>
            <a:prstGeom prst="rect">
              <a:avLst/>
            </a:prstGeom>
            <a:noFill/>
            <a:ln w="38100" cap="flat" cmpd="sng">
              <a:solidFill>
                <a:srgbClr val="74150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319"/>
            <p:cNvSpPr/>
            <p:nvPr/>
          </p:nvSpPr>
          <p:spPr>
            <a:xfrm>
              <a:off x="6620438" y="1566850"/>
              <a:ext cx="847006" cy="847006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Shape 335"/>
          <p:cNvGrpSpPr/>
          <p:nvPr/>
        </p:nvGrpSpPr>
        <p:grpSpPr>
          <a:xfrm>
            <a:off x="8198111" y="2564904"/>
            <a:ext cx="576064" cy="576064"/>
            <a:chOff x="5535214" y="2678860"/>
            <a:chExt cx="576064" cy="576064"/>
          </a:xfrm>
        </p:grpSpPr>
        <p:sp>
          <p:nvSpPr>
            <p:cNvPr id="51" name="Shape 336"/>
            <p:cNvSpPr/>
            <p:nvPr/>
          </p:nvSpPr>
          <p:spPr>
            <a:xfrm>
              <a:off x="5535214" y="2678860"/>
              <a:ext cx="576064" cy="576064"/>
            </a:xfrm>
            <a:prstGeom prst="ellipse">
              <a:avLst/>
            </a:prstGeom>
            <a:solidFill>
              <a:srgbClr val="74150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337"/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Shape 1050"/>
          <p:cNvSpPr/>
          <p:nvPr/>
        </p:nvSpPr>
        <p:spPr>
          <a:xfrm>
            <a:off x="9595834" y="1791608"/>
            <a:ext cx="222004" cy="5439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894" y="91897"/>
                </a:moveTo>
                <a:cubicBezTo>
                  <a:pt x="47745" y="94160"/>
                  <a:pt x="44373" y="103840"/>
                  <a:pt x="65364" y="109872"/>
                </a:cubicBezTo>
                <a:cubicBezTo>
                  <a:pt x="60112" y="104254"/>
                  <a:pt x="63603" y="101483"/>
                  <a:pt x="66995" y="98672"/>
                </a:cubicBezTo>
                <a:cubicBezTo>
                  <a:pt x="67052" y="100101"/>
                  <a:pt x="63474" y="103174"/>
                  <a:pt x="72273" y="104964"/>
                </a:cubicBezTo>
                <a:cubicBezTo>
                  <a:pt x="68155" y="99579"/>
                  <a:pt x="85550" y="97883"/>
                  <a:pt x="67286" y="91937"/>
                </a:cubicBezTo>
                <a:cubicBezTo>
                  <a:pt x="93704" y="93495"/>
                  <a:pt x="85936" y="98981"/>
                  <a:pt x="92215" y="104508"/>
                </a:cubicBezTo>
                <a:cubicBezTo>
                  <a:pt x="87621" y="104834"/>
                  <a:pt x="80963" y="99828"/>
                  <a:pt x="82459" y="102199"/>
                </a:cubicBezTo>
                <a:cubicBezTo>
                  <a:pt x="90311" y="111567"/>
                  <a:pt x="66826" y="111834"/>
                  <a:pt x="74284" y="120000"/>
                </a:cubicBezTo>
                <a:cubicBezTo>
                  <a:pt x="51103" y="119465"/>
                  <a:pt x="57883" y="110671"/>
                  <a:pt x="46981" y="108533"/>
                </a:cubicBezTo>
                <a:cubicBezTo>
                  <a:pt x="44022" y="108317"/>
                  <a:pt x="40474" y="109304"/>
                  <a:pt x="47044" y="113699"/>
                </a:cubicBezTo>
                <a:cubicBezTo>
                  <a:pt x="8780" y="102062"/>
                  <a:pt x="35645" y="92550"/>
                  <a:pt x="57894" y="91897"/>
                </a:cubicBezTo>
                <a:close/>
                <a:moveTo>
                  <a:pt x="39016" y="87053"/>
                </a:moveTo>
                <a:lnTo>
                  <a:pt x="81770" y="87053"/>
                </a:lnTo>
                <a:cubicBezTo>
                  <a:pt x="81076" y="88068"/>
                  <a:pt x="80562" y="89054"/>
                  <a:pt x="80117" y="89996"/>
                </a:cubicBezTo>
                <a:lnTo>
                  <a:pt x="40491" y="89966"/>
                </a:lnTo>
                <a:close/>
                <a:moveTo>
                  <a:pt x="60000" y="30075"/>
                </a:moveTo>
                <a:cubicBezTo>
                  <a:pt x="66254" y="30075"/>
                  <a:pt x="71325" y="32144"/>
                  <a:pt x="71325" y="34697"/>
                </a:cubicBezTo>
                <a:cubicBezTo>
                  <a:pt x="71325" y="37249"/>
                  <a:pt x="66254" y="39319"/>
                  <a:pt x="60000" y="39319"/>
                </a:cubicBezTo>
                <a:cubicBezTo>
                  <a:pt x="53745" y="39319"/>
                  <a:pt x="48674" y="37249"/>
                  <a:pt x="48674" y="34697"/>
                </a:cubicBezTo>
                <a:cubicBezTo>
                  <a:pt x="48674" y="32144"/>
                  <a:pt x="53745" y="30075"/>
                  <a:pt x="60000" y="30075"/>
                </a:cubicBezTo>
                <a:close/>
                <a:moveTo>
                  <a:pt x="60000" y="25453"/>
                </a:moveTo>
                <a:cubicBezTo>
                  <a:pt x="47490" y="25453"/>
                  <a:pt x="37348" y="29591"/>
                  <a:pt x="37348" y="34697"/>
                </a:cubicBezTo>
                <a:cubicBezTo>
                  <a:pt x="37348" y="39802"/>
                  <a:pt x="47490" y="43941"/>
                  <a:pt x="60000" y="43941"/>
                </a:cubicBezTo>
                <a:cubicBezTo>
                  <a:pt x="72509" y="43941"/>
                  <a:pt x="82651" y="39802"/>
                  <a:pt x="82651" y="34697"/>
                </a:cubicBezTo>
                <a:cubicBezTo>
                  <a:pt x="82651" y="29591"/>
                  <a:pt x="72509" y="25453"/>
                  <a:pt x="60000" y="25453"/>
                </a:cubicBezTo>
                <a:close/>
                <a:moveTo>
                  <a:pt x="32392" y="16340"/>
                </a:moveTo>
                <a:cubicBezTo>
                  <a:pt x="49580" y="20292"/>
                  <a:pt x="70532" y="20346"/>
                  <a:pt x="87825" y="16483"/>
                </a:cubicBezTo>
                <a:cubicBezTo>
                  <a:pt x="106520" y="33259"/>
                  <a:pt x="101630" y="51508"/>
                  <a:pt x="93386" y="66861"/>
                </a:cubicBezTo>
                <a:lnTo>
                  <a:pt x="120000" y="77282"/>
                </a:lnTo>
                <a:lnTo>
                  <a:pt x="115644" y="91353"/>
                </a:lnTo>
                <a:lnTo>
                  <a:pt x="84320" y="82514"/>
                </a:lnTo>
                <a:lnTo>
                  <a:pt x="83089" y="84705"/>
                </a:lnTo>
                <a:lnTo>
                  <a:pt x="37682" y="84705"/>
                </a:lnTo>
                <a:cubicBezTo>
                  <a:pt x="37344" y="84085"/>
                  <a:pt x="36965" y="83453"/>
                  <a:pt x="36573" y="82805"/>
                </a:cubicBezTo>
                <a:lnTo>
                  <a:pt x="4355" y="91897"/>
                </a:lnTo>
                <a:lnTo>
                  <a:pt x="0" y="77826"/>
                </a:lnTo>
                <a:lnTo>
                  <a:pt x="26858" y="67309"/>
                </a:lnTo>
                <a:lnTo>
                  <a:pt x="26933" y="67406"/>
                </a:lnTo>
                <a:lnTo>
                  <a:pt x="27386" y="66803"/>
                </a:lnTo>
                <a:cubicBezTo>
                  <a:pt x="19373" y="51496"/>
                  <a:pt x="14457" y="32976"/>
                  <a:pt x="32392" y="16340"/>
                </a:cubicBezTo>
                <a:close/>
                <a:moveTo>
                  <a:pt x="59743" y="0"/>
                </a:moveTo>
                <a:cubicBezTo>
                  <a:pt x="70473" y="4419"/>
                  <a:pt x="78653" y="9086"/>
                  <a:pt x="84664" y="13918"/>
                </a:cubicBezTo>
                <a:cubicBezTo>
                  <a:pt x="69333" y="17403"/>
                  <a:pt x="50650" y="17341"/>
                  <a:pt x="35419" y="13763"/>
                </a:cubicBezTo>
                <a:cubicBezTo>
                  <a:pt x="41257" y="8936"/>
                  <a:pt x="49234" y="4313"/>
                  <a:pt x="597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567026" y="2564904"/>
            <a:ext cx="222720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고객에게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971C03"/>
                </a:solidFill>
                <a:latin typeface="+mn-ea"/>
              </a:rPr>
              <a:t>배달</a:t>
            </a:r>
            <a:endParaRPr lang="ko-KR" altLang="en-US" sz="1800" b="1" dirty="0">
              <a:solidFill>
                <a:srgbClr val="971C03"/>
              </a:solidFill>
              <a:latin typeface="+mn-ea"/>
            </a:endParaRPr>
          </a:p>
        </p:txBody>
      </p:sp>
      <p:sp>
        <p:nvSpPr>
          <p:cNvPr id="64" name="Shape 1005"/>
          <p:cNvSpPr/>
          <p:nvPr/>
        </p:nvSpPr>
        <p:spPr>
          <a:xfrm>
            <a:off x="7032104" y="1869690"/>
            <a:ext cx="371781" cy="371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219" y="23920"/>
                </a:moveTo>
                <a:lnTo>
                  <a:pt x="99031" y="62795"/>
                </a:lnTo>
                <a:lnTo>
                  <a:pt x="99031" y="62795"/>
                </a:lnTo>
                <a:lnTo>
                  <a:pt x="99031" y="119999"/>
                </a:lnTo>
                <a:lnTo>
                  <a:pt x="74902" y="119999"/>
                </a:lnTo>
                <a:lnTo>
                  <a:pt x="74902" y="93509"/>
                </a:lnTo>
                <a:cubicBezTo>
                  <a:pt x="74902" y="89337"/>
                  <a:pt x="71525" y="85954"/>
                  <a:pt x="67359" y="85954"/>
                </a:cubicBezTo>
                <a:lnTo>
                  <a:pt x="53078" y="85954"/>
                </a:lnTo>
                <a:cubicBezTo>
                  <a:pt x="48912" y="85954"/>
                  <a:pt x="45535" y="89337"/>
                  <a:pt x="45535" y="93509"/>
                </a:cubicBezTo>
                <a:lnTo>
                  <a:pt x="45535" y="119999"/>
                </a:lnTo>
                <a:lnTo>
                  <a:pt x="21406" y="119999"/>
                </a:lnTo>
                <a:lnTo>
                  <a:pt x="21406" y="62795"/>
                </a:lnTo>
                <a:lnTo>
                  <a:pt x="21406" y="62795"/>
                </a:lnTo>
                <a:close/>
                <a:moveTo>
                  <a:pt x="18957" y="4568"/>
                </a:moveTo>
                <a:lnTo>
                  <a:pt x="35017" y="4568"/>
                </a:lnTo>
                <a:lnTo>
                  <a:pt x="35017" y="20200"/>
                </a:lnTo>
                <a:lnTo>
                  <a:pt x="18957" y="36287"/>
                </a:lnTo>
                <a:close/>
                <a:moveTo>
                  <a:pt x="60219" y="264"/>
                </a:moveTo>
                <a:lnTo>
                  <a:pt x="120000" y="62795"/>
                </a:lnTo>
                <a:lnTo>
                  <a:pt x="107816" y="62795"/>
                </a:lnTo>
                <a:lnTo>
                  <a:pt x="60219" y="13008"/>
                </a:lnTo>
                <a:close/>
                <a:moveTo>
                  <a:pt x="60219" y="0"/>
                </a:moveTo>
                <a:lnTo>
                  <a:pt x="60219" y="12744"/>
                </a:lnTo>
                <a:lnTo>
                  <a:pt x="12273" y="62531"/>
                </a:lnTo>
                <a:lnTo>
                  <a:pt x="0" y="625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6" name="Picture 4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4"/>
          <a:stretch/>
        </p:blipFill>
        <p:spPr bwMode="auto">
          <a:xfrm flipH="1">
            <a:off x="2315755" y="4134920"/>
            <a:ext cx="477089" cy="50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와인 픽토그램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964" y="4031697"/>
            <a:ext cx="594796" cy="59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Shape 593"/>
          <p:cNvSpPr/>
          <p:nvPr/>
        </p:nvSpPr>
        <p:spPr>
          <a:xfrm>
            <a:off x="5529148" y="4181366"/>
            <a:ext cx="550952" cy="4451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130" y="74204"/>
                </a:moveTo>
                <a:cubicBezTo>
                  <a:pt x="42477" y="74204"/>
                  <a:pt x="41136" y="76033"/>
                  <a:pt x="41136" y="78289"/>
                </a:cubicBezTo>
                <a:lnTo>
                  <a:pt x="41136" y="80686"/>
                </a:lnTo>
                <a:cubicBezTo>
                  <a:pt x="41136" y="82943"/>
                  <a:pt x="42477" y="84772"/>
                  <a:pt x="44130" y="84772"/>
                </a:cubicBezTo>
                <a:lnTo>
                  <a:pt x="76354" y="84772"/>
                </a:lnTo>
                <a:cubicBezTo>
                  <a:pt x="78007" y="84772"/>
                  <a:pt x="79348" y="82943"/>
                  <a:pt x="79348" y="80686"/>
                </a:cubicBezTo>
                <a:lnTo>
                  <a:pt x="79348" y="78289"/>
                </a:lnTo>
                <a:cubicBezTo>
                  <a:pt x="79348" y="76033"/>
                  <a:pt x="78007" y="74204"/>
                  <a:pt x="76354" y="74204"/>
                </a:cubicBezTo>
                <a:close/>
                <a:moveTo>
                  <a:pt x="95384" y="49718"/>
                </a:moveTo>
                <a:cubicBezTo>
                  <a:pt x="91500" y="49718"/>
                  <a:pt x="88351" y="54014"/>
                  <a:pt x="88351" y="59314"/>
                </a:cubicBezTo>
                <a:cubicBezTo>
                  <a:pt x="88351" y="64614"/>
                  <a:pt x="91500" y="68911"/>
                  <a:pt x="95384" y="68911"/>
                </a:cubicBezTo>
                <a:cubicBezTo>
                  <a:pt x="99268" y="68911"/>
                  <a:pt x="102416" y="64614"/>
                  <a:pt x="102416" y="59314"/>
                </a:cubicBezTo>
                <a:cubicBezTo>
                  <a:pt x="102416" y="54014"/>
                  <a:pt x="99268" y="49718"/>
                  <a:pt x="95384" y="49718"/>
                </a:cubicBezTo>
                <a:close/>
                <a:moveTo>
                  <a:pt x="25100" y="49718"/>
                </a:moveTo>
                <a:cubicBezTo>
                  <a:pt x="21216" y="49718"/>
                  <a:pt x="18068" y="54014"/>
                  <a:pt x="18068" y="59314"/>
                </a:cubicBezTo>
                <a:cubicBezTo>
                  <a:pt x="18068" y="64614"/>
                  <a:pt x="21216" y="68911"/>
                  <a:pt x="25100" y="68911"/>
                </a:cubicBezTo>
                <a:cubicBezTo>
                  <a:pt x="28984" y="68911"/>
                  <a:pt x="32133" y="64614"/>
                  <a:pt x="32133" y="59314"/>
                </a:cubicBezTo>
                <a:cubicBezTo>
                  <a:pt x="32133" y="54014"/>
                  <a:pt x="28984" y="49718"/>
                  <a:pt x="25100" y="49718"/>
                </a:cubicBezTo>
                <a:close/>
                <a:moveTo>
                  <a:pt x="32058" y="7852"/>
                </a:moveTo>
                <a:lnTo>
                  <a:pt x="26847" y="43272"/>
                </a:lnTo>
                <a:lnTo>
                  <a:pt x="93637" y="43272"/>
                </a:lnTo>
                <a:lnTo>
                  <a:pt x="88425" y="7852"/>
                </a:lnTo>
                <a:close/>
                <a:moveTo>
                  <a:pt x="25015" y="0"/>
                </a:moveTo>
                <a:lnTo>
                  <a:pt x="95469" y="0"/>
                </a:lnTo>
                <a:lnTo>
                  <a:pt x="101081" y="30634"/>
                </a:lnTo>
                <a:cubicBezTo>
                  <a:pt x="102175" y="29228"/>
                  <a:pt x="103657" y="28434"/>
                  <a:pt x="105275" y="28434"/>
                </a:cubicBezTo>
                <a:lnTo>
                  <a:pt x="113391" y="28434"/>
                </a:lnTo>
                <a:cubicBezTo>
                  <a:pt x="117041" y="28434"/>
                  <a:pt x="120000" y="32471"/>
                  <a:pt x="120000" y="37452"/>
                </a:cubicBezTo>
                <a:lnTo>
                  <a:pt x="120000" y="39953"/>
                </a:lnTo>
                <a:cubicBezTo>
                  <a:pt x="120000" y="44933"/>
                  <a:pt x="117041" y="48970"/>
                  <a:pt x="113391" y="48970"/>
                </a:cubicBezTo>
                <a:lnTo>
                  <a:pt x="112823" y="48970"/>
                </a:lnTo>
                <a:cubicBezTo>
                  <a:pt x="113048" y="49849"/>
                  <a:pt x="113150" y="50792"/>
                  <a:pt x="113150" y="51768"/>
                </a:cubicBezTo>
                <a:lnTo>
                  <a:pt x="113150" y="101607"/>
                </a:lnTo>
                <a:lnTo>
                  <a:pt x="106711" y="101607"/>
                </a:lnTo>
                <a:lnTo>
                  <a:pt x="106711" y="113923"/>
                </a:lnTo>
                <a:cubicBezTo>
                  <a:pt x="106711" y="117279"/>
                  <a:pt x="104718" y="120000"/>
                  <a:pt x="102258" y="120000"/>
                </a:cubicBezTo>
                <a:lnTo>
                  <a:pt x="84446" y="120000"/>
                </a:lnTo>
                <a:cubicBezTo>
                  <a:pt x="81987" y="120000"/>
                  <a:pt x="79993" y="117279"/>
                  <a:pt x="79993" y="113923"/>
                </a:cubicBezTo>
                <a:lnTo>
                  <a:pt x="79993" y="101607"/>
                </a:lnTo>
                <a:lnTo>
                  <a:pt x="40491" y="101607"/>
                </a:lnTo>
                <a:lnTo>
                  <a:pt x="40491" y="113923"/>
                </a:lnTo>
                <a:cubicBezTo>
                  <a:pt x="40491" y="117279"/>
                  <a:pt x="38497" y="120000"/>
                  <a:pt x="36038" y="120000"/>
                </a:cubicBezTo>
                <a:lnTo>
                  <a:pt x="18226" y="120000"/>
                </a:lnTo>
                <a:cubicBezTo>
                  <a:pt x="15766" y="120000"/>
                  <a:pt x="13773" y="117279"/>
                  <a:pt x="13773" y="113923"/>
                </a:cubicBezTo>
                <a:lnTo>
                  <a:pt x="13773" y="101607"/>
                </a:lnTo>
                <a:lnTo>
                  <a:pt x="7334" y="101607"/>
                </a:lnTo>
                <a:lnTo>
                  <a:pt x="7334" y="51768"/>
                </a:lnTo>
                <a:cubicBezTo>
                  <a:pt x="7334" y="50792"/>
                  <a:pt x="7436" y="49849"/>
                  <a:pt x="7661" y="48970"/>
                </a:cubicBezTo>
                <a:lnTo>
                  <a:pt x="6608" y="48970"/>
                </a:lnTo>
                <a:cubicBezTo>
                  <a:pt x="2958" y="48970"/>
                  <a:pt x="0" y="44933"/>
                  <a:pt x="0" y="39953"/>
                </a:cubicBezTo>
                <a:lnTo>
                  <a:pt x="0" y="37452"/>
                </a:lnTo>
                <a:cubicBezTo>
                  <a:pt x="0" y="32471"/>
                  <a:pt x="2958" y="28434"/>
                  <a:pt x="6608" y="28434"/>
                </a:cubicBezTo>
                <a:lnTo>
                  <a:pt x="14724" y="28434"/>
                </a:lnTo>
                <a:cubicBezTo>
                  <a:pt x="16521" y="28434"/>
                  <a:pt x="18151" y="29413"/>
                  <a:pt x="19333" y="310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550"/>
          <p:cNvSpPr/>
          <p:nvPr/>
        </p:nvSpPr>
        <p:spPr>
          <a:xfrm>
            <a:off x="1631504" y="4708565"/>
            <a:ext cx="1762418" cy="484631"/>
          </a:xfrm>
          <a:prstGeom prst="chevron">
            <a:avLst>
              <a:gd name="adj" fmla="val 3820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551"/>
          <p:cNvSpPr/>
          <p:nvPr/>
        </p:nvSpPr>
        <p:spPr>
          <a:xfrm>
            <a:off x="3281435" y="4708565"/>
            <a:ext cx="1762418" cy="484631"/>
          </a:xfrm>
          <a:prstGeom prst="chevron">
            <a:avLst>
              <a:gd name="adj" fmla="val 3820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552"/>
          <p:cNvSpPr/>
          <p:nvPr/>
        </p:nvSpPr>
        <p:spPr>
          <a:xfrm>
            <a:off x="4931365" y="4708565"/>
            <a:ext cx="1762418" cy="484631"/>
          </a:xfrm>
          <a:prstGeom prst="chevron">
            <a:avLst>
              <a:gd name="adj" fmla="val 3820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560"/>
          <p:cNvSpPr txBox="1"/>
          <p:nvPr/>
        </p:nvSpPr>
        <p:spPr>
          <a:xfrm>
            <a:off x="1863096" y="4805587"/>
            <a:ext cx="13003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600" b="1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와인 공장</a:t>
            </a:r>
            <a:endParaRPr lang="en" sz="1600" b="1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93" name="Shape 561"/>
          <p:cNvSpPr txBox="1"/>
          <p:nvPr/>
        </p:nvSpPr>
        <p:spPr>
          <a:xfrm>
            <a:off x="5175463" y="4805587"/>
            <a:ext cx="13003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유통</a:t>
            </a:r>
            <a:endParaRPr lang="en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562"/>
          <p:cNvSpPr txBox="1"/>
          <p:nvPr/>
        </p:nvSpPr>
        <p:spPr>
          <a:xfrm>
            <a:off x="3519280" y="4805587"/>
            <a:ext cx="13003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와인 생산 </a:t>
            </a:r>
            <a:endParaRPr lang="en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꺾인 연결선 61"/>
          <p:cNvCxnSpPr/>
          <p:nvPr/>
        </p:nvCxnSpPr>
        <p:spPr>
          <a:xfrm flipV="1">
            <a:off x="6645272" y="4041409"/>
            <a:ext cx="507951" cy="919184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99"/>
          <p:cNvCxnSpPr/>
          <p:nvPr/>
        </p:nvCxnSpPr>
        <p:spPr>
          <a:xfrm flipH="1" flipV="1">
            <a:off x="7159888" y="4034684"/>
            <a:ext cx="507951" cy="919184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Shape 552"/>
          <p:cNvSpPr/>
          <p:nvPr/>
        </p:nvSpPr>
        <p:spPr>
          <a:xfrm flipH="1">
            <a:off x="7644172" y="4712444"/>
            <a:ext cx="1762418" cy="484631"/>
          </a:xfrm>
          <a:prstGeom prst="chevron">
            <a:avLst>
              <a:gd name="adj" fmla="val 3820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561"/>
          <p:cNvSpPr txBox="1"/>
          <p:nvPr/>
        </p:nvSpPr>
        <p:spPr>
          <a:xfrm>
            <a:off x="7892007" y="4797152"/>
            <a:ext cx="13003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직접 요리</a:t>
            </a:r>
            <a:endParaRPr lang="en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0" name="Picture 8" descr="음식 픽토그램 png에 대한 이미지 검색결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2" t="64139" r="31437" b="21501"/>
          <a:stretch/>
        </p:blipFill>
        <p:spPr bwMode="auto">
          <a:xfrm>
            <a:off x="8328248" y="4084280"/>
            <a:ext cx="667020" cy="6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Shape 552"/>
          <p:cNvSpPr/>
          <p:nvPr/>
        </p:nvSpPr>
        <p:spPr>
          <a:xfrm flipH="1">
            <a:off x="9300356" y="4725144"/>
            <a:ext cx="1762418" cy="484631"/>
          </a:xfrm>
          <a:prstGeom prst="chevron">
            <a:avLst>
              <a:gd name="adj" fmla="val 38208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561"/>
          <p:cNvSpPr txBox="1"/>
          <p:nvPr/>
        </p:nvSpPr>
        <p:spPr>
          <a:xfrm>
            <a:off x="9457072" y="4809852"/>
            <a:ext cx="13003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도</a:t>
            </a:r>
            <a:r>
              <a:rPr lang="en-US" altLang="ko-KR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소매시장</a:t>
            </a:r>
            <a:endParaRPr lang="en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847"/>
          <p:cNvSpPr/>
          <p:nvPr/>
        </p:nvSpPr>
        <p:spPr>
          <a:xfrm>
            <a:off x="9936569" y="4134921"/>
            <a:ext cx="371899" cy="4822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858" y="41469"/>
                </a:moveTo>
                <a:lnTo>
                  <a:pt x="91725" y="70581"/>
                </a:lnTo>
                <a:lnTo>
                  <a:pt x="98573" y="70581"/>
                </a:lnTo>
                <a:lnTo>
                  <a:pt x="107448" y="41469"/>
                </a:lnTo>
                <a:close/>
                <a:moveTo>
                  <a:pt x="73653" y="41469"/>
                </a:moveTo>
                <a:lnTo>
                  <a:pt x="73653" y="70581"/>
                </a:lnTo>
                <a:lnTo>
                  <a:pt x="80927" y="70581"/>
                </a:lnTo>
                <a:lnTo>
                  <a:pt x="85059" y="41469"/>
                </a:lnTo>
                <a:close/>
                <a:moveTo>
                  <a:pt x="50665" y="41469"/>
                </a:moveTo>
                <a:lnTo>
                  <a:pt x="56733" y="70581"/>
                </a:lnTo>
                <a:lnTo>
                  <a:pt x="62961" y="70581"/>
                </a:lnTo>
                <a:lnTo>
                  <a:pt x="62961" y="41469"/>
                </a:lnTo>
                <a:close/>
                <a:moveTo>
                  <a:pt x="30036" y="41469"/>
                </a:moveTo>
                <a:lnTo>
                  <a:pt x="37872" y="70581"/>
                </a:lnTo>
                <a:lnTo>
                  <a:pt x="45813" y="70581"/>
                </a:lnTo>
                <a:lnTo>
                  <a:pt x="39745" y="41469"/>
                </a:lnTo>
                <a:close/>
                <a:moveTo>
                  <a:pt x="18874" y="0"/>
                </a:moveTo>
                <a:lnTo>
                  <a:pt x="27171" y="30826"/>
                </a:lnTo>
                <a:lnTo>
                  <a:pt x="114335" y="30826"/>
                </a:lnTo>
                <a:lnTo>
                  <a:pt x="114335" y="31297"/>
                </a:lnTo>
                <a:cubicBezTo>
                  <a:pt x="114897" y="30879"/>
                  <a:pt x="115491" y="30949"/>
                  <a:pt x="116078" y="31126"/>
                </a:cubicBezTo>
                <a:lnTo>
                  <a:pt x="116279" y="31187"/>
                </a:lnTo>
                <a:cubicBezTo>
                  <a:pt x="119049" y="32024"/>
                  <a:pt x="120613" y="34937"/>
                  <a:pt x="119772" y="37695"/>
                </a:cubicBezTo>
                <a:lnTo>
                  <a:pt x="107557" y="77763"/>
                </a:lnTo>
                <a:cubicBezTo>
                  <a:pt x="106993" y="79614"/>
                  <a:pt x="105489" y="80923"/>
                  <a:pt x="103642" y="80983"/>
                </a:cubicBezTo>
                <a:lnTo>
                  <a:pt x="103642" y="81225"/>
                </a:lnTo>
                <a:lnTo>
                  <a:pt x="101180" y="81225"/>
                </a:lnTo>
                <a:cubicBezTo>
                  <a:pt x="101116" y="81269"/>
                  <a:pt x="101068" y="81255"/>
                  <a:pt x="101020" y="81240"/>
                </a:cubicBezTo>
                <a:lnTo>
                  <a:pt x="100968" y="81225"/>
                </a:lnTo>
                <a:lnTo>
                  <a:pt x="40737" y="81225"/>
                </a:lnTo>
                <a:lnTo>
                  <a:pt x="43228" y="90480"/>
                </a:lnTo>
                <a:lnTo>
                  <a:pt x="103600" y="90480"/>
                </a:lnTo>
                <a:lnTo>
                  <a:pt x="103600" y="101124"/>
                </a:lnTo>
                <a:lnTo>
                  <a:pt x="102763" y="101124"/>
                </a:lnTo>
                <a:cubicBezTo>
                  <a:pt x="106355" y="102244"/>
                  <a:pt x="108549" y="105667"/>
                  <a:pt x="108549" y="109601"/>
                </a:cubicBezTo>
                <a:cubicBezTo>
                  <a:pt x="108549" y="115344"/>
                  <a:pt x="103873" y="120000"/>
                  <a:pt x="98104" y="120000"/>
                </a:cubicBezTo>
                <a:cubicBezTo>
                  <a:pt x="92335" y="120000"/>
                  <a:pt x="87658" y="115344"/>
                  <a:pt x="87658" y="109601"/>
                </a:cubicBezTo>
                <a:cubicBezTo>
                  <a:pt x="87658" y="105667"/>
                  <a:pt x="89852" y="102244"/>
                  <a:pt x="93445" y="101124"/>
                </a:cubicBezTo>
                <a:lnTo>
                  <a:pt x="46093" y="101124"/>
                </a:lnTo>
                <a:lnTo>
                  <a:pt x="46269" y="101780"/>
                </a:lnTo>
                <a:cubicBezTo>
                  <a:pt x="48925" y="103368"/>
                  <a:pt x="50465" y="106306"/>
                  <a:pt x="50465" y="109601"/>
                </a:cubicBezTo>
                <a:cubicBezTo>
                  <a:pt x="50465" y="115344"/>
                  <a:pt x="45788" y="120000"/>
                  <a:pt x="40019" y="120000"/>
                </a:cubicBezTo>
                <a:cubicBezTo>
                  <a:pt x="34250" y="120000"/>
                  <a:pt x="29574" y="115344"/>
                  <a:pt x="29574" y="109601"/>
                </a:cubicBezTo>
                <a:cubicBezTo>
                  <a:pt x="29574" y="105792"/>
                  <a:pt x="31631" y="102461"/>
                  <a:pt x="35057" y="101249"/>
                </a:cubicBezTo>
                <a:lnTo>
                  <a:pt x="10822" y="11213"/>
                </a:lnTo>
                <a:lnTo>
                  <a:pt x="0" y="11213"/>
                </a:lnTo>
                <a:lnTo>
                  <a:pt x="0" y="569"/>
                </a:lnTo>
                <a:lnTo>
                  <a:pt x="16739" y="5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413262884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479376" y="1556792"/>
            <a:ext cx="5040560" cy="43924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4"/>
          <p:cNvGrpSpPr/>
          <p:nvPr/>
        </p:nvGrpSpPr>
        <p:grpSpPr>
          <a:xfrm>
            <a:off x="-117299" y="544559"/>
            <a:ext cx="2432879" cy="616189"/>
            <a:chOff x="-117299" y="544559"/>
            <a:chExt cx="2432879" cy="61618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-117299" y="548680"/>
              <a:ext cx="2432879" cy="3139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3 . </a:t>
              </a:r>
              <a:r>
                <a:rPr lang="ko-KR" altLang="en-US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아이템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와인 유통</a:t>
              </a: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78"/>
          <p:cNvGrpSpPr/>
          <p:nvPr/>
        </p:nvGrpSpPr>
        <p:grpSpPr>
          <a:xfrm>
            <a:off x="479376" y="1844824"/>
            <a:ext cx="5364596" cy="3845234"/>
            <a:chOff x="2682878" y="1566414"/>
            <a:chExt cx="6978600" cy="3698790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4488391" y="1566414"/>
              <a:ext cx="2797394" cy="356412"/>
            </a:xfrm>
            <a:prstGeom prst="round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현지</a:t>
              </a:r>
              <a:r>
                <a:rPr lang="en-US" altLang="ko-KR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생산자</a:t>
              </a: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4488392" y="2503513"/>
              <a:ext cx="2797393" cy="356412"/>
            </a:xfrm>
            <a:prstGeom prst="roundRect">
              <a:avLst/>
            </a:prstGeom>
            <a:noFill/>
            <a:ln w="25400">
              <a:solidFill>
                <a:srgbClr val="7415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국내 수입업체</a:t>
              </a: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4488392" y="3209078"/>
              <a:ext cx="2797393" cy="356412"/>
            </a:xfrm>
            <a:prstGeom prst="round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주류 도매상</a:t>
              </a: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4488392" y="4210486"/>
              <a:ext cx="2797393" cy="356412"/>
            </a:xfrm>
            <a:prstGeom prst="roundRect">
              <a:avLst/>
            </a:prstGeom>
            <a:noFill/>
            <a:ln w="25400">
              <a:solidFill>
                <a:srgbClr val="7415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소매업체 </a:t>
              </a:r>
              <a:r>
                <a:rPr lang="en-US" altLang="ko-KR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자사</a:t>
              </a:r>
              <a:r>
                <a:rPr lang="en-US" altLang="ko-KR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497508" y="4908792"/>
              <a:ext cx="2797393" cy="356412"/>
            </a:xfrm>
            <a:prstGeom prst="roundRect">
              <a:avLst/>
            </a:prstGeom>
            <a:noFill/>
            <a:ln w="25400">
              <a:solidFill>
                <a:srgbClr val="7415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itchFamily="18" charset="-127"/>
                  <a:ea typeface="배달의민족 주아" pitchFamily="18" charset="-127"/>
                </a:rPr>
                <a:t>소비자</a:t>
              </a:r>
            </a:p>
          </p:txBody>
        </p:sp>
        <p:sp>
          <p:nvSpPr>
            <p:cNvPr id="5" name="아래쪽 화살표 4"/>
            <p:cNvSpPr/>
            <p:nvPr/>
          </p:nvSpPr>
          <p:spPr>
            <a:xfrm>
              <a:off x="5791288" y="1957457"/>
              <a:ext cx="210763" cy="475725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7" name="아래쪽 화살표 66"/>
            <p:cNvSpPr/>
            <p:nvPr/>
          </p:nvSpPr>
          <p:spPr>
            <a:xfrm>
              <a:off x="5791287" y="2898720"/>
              <a:ext cx="229923" cy="282503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8" name="아래쪽 화살표 67"/>
            <p:cNvSpPr/>
            <p:nvPr/>
          </p:nvSpPr>
          <p:spPr>
            <a:xfrm>
              <a:off x="5791287" y="3643080"/>
              <a:ext cx="229923" cy="535869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69" name="아래쪽 화살표 68"/>
            <p:cNvSpPr/>
            <p:nvPr/>
          </p:nvSpPr>
          <p:spPr>
            <a:xfrm>
              <a:off x="5772127" y="4605692"/>
              <a:ext cx="229923" cy="264305"/>
            </a:xfrm>
            <a:prstGeom prst="down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7" name="꺾인 연결선 6"/>
            <p:cNvCxnSpPr/>
            <p:nvPr/>
          </p:nvCxnSpPr>
          <p:spPr>
            <a:xfrm rot="10800000" flipV="1">
              <a:off x="4474874" y="2653748"/>
              <a:ext cx="13517" cy="1706972"/>
            </a:xfrm>
            <a:prstGeom prst="bentConnector3">
              <a:avLst>
                <a:gd name="adj1" fmla="val 1800000"/>
              </a:avLst>
            </a:prstGeom>
            <a:ln w="25400">
              <a:solidFill>
                <a:srgbClr val="7415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6136171" y="3039971"/>
              <a:ext cx="1839201" cy="1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6136171" y="3854808"/>
              <a:ext cx="1839201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6136171" y="4737844"/>
              <a:ext cx="1839201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966858" y="2910675"/>
              <a:ext cx="1686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수입상 마진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975377" y="3710200"/>
              <a:ext cx="1686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도매상 마진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966858" y="4589614"/>
              <a:ext cx="1686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소매상 마진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682878" y="3600839"/>
              <a:ext cx="1635006" cy="296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74150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직접 구매 가능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56" y="1584666"/>
            <a:ext cx="5923109" cy="2708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/>
          <p:cNvCxnSpPr/>
          <p:nvPr/>
        </p:nvCxnSpPr>
        <p:spPr>
          <a:xfrm flipV="1">
            <a:off x="6988314" y="2056687"/>
            <a:ext cx="0" cy="2056389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오른쪽 화살표 8"/>
          <p:cNvSpPr/>
          <p:nvPr/>
        </p:nvSpPr>
        <p:spPr>
          <a:xfrm flipH="1">
            <a:off x="6240016" y="2212593"/>
            <a:ext cx="695794" cy="315407"/>
          </a:xfrm>
          <a:prstGeom prst="rightArrow">
            <a:avLst>
              <a:gd name="adj1" fmla="val 37575"/>
              <a:gd name="adj2" fmla="val 37575"/>
            </a:avLst>
          </a:pr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771964" y="4614227"/>
            <a:ext cx="532859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 ∙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적은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유통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단계로 단가 낮춤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∙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가구에 맞는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와인 용량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(750ml. 375ml)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취급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177088798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4"/>
          <p:cNvGrpSpPr/>
          <p:nvPr/>
        </p:nvGrpSpPr>
        <p:grpSpPr>
          <a:xfrm>
            <a:off x="-117299" y="544559"/>
            <a:ext cx="2432879" cy="616189"/>
            <a:chOff x="-117299" y="544559"/>
            <a:chExt cx="2432879" cy="61618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-117299" y="548680"/>
              <a:ext cx="2432879" cy="3139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3 . </a:t>
              </a:r>
              <a:r>
                <a:rPr lang="ko-KR" altLang="en-US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아이템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488" y="951460"/>
              <a:ext cx="1373296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와인의 종류</a:t>
              </a: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Shape 994"/>
          <p:cNvSpPr/>
          <p:nvPr/>
        </p:nvSpPr>
        <p:spPr>
          <a:xfrm rot="2700000">
            <a:off x="6397304" y="959062"/>
            <a:ext cx="155009" cy="52217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9656" y="1691477"/>
            <a:ext cx="2988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모네다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리서바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말벡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원산지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칠레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종류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레드와인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가격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7000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39925" y="4158910"/>
            <a:ext cx="36004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안젤리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로쏘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원산지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이탈리아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스파클링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와인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9900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52084" y="1664804"/>
            <a:ext cx="2628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루시아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화이트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스위트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원산지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독일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종류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화이트 와인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가격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후반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52284" y="4132237"/>
            <a:ext cx="262829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모건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데이비드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콩고드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원산지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미국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종류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레드와인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6000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</a:p>
        </p:txBody>
      </p:sp>
      <p:sp>
        <p:nvSpPr>
          <p:cNvPr id="27" name="타원 26"/>
          <p:cNvSpPr/>
          <p:nvPr/>
        </p:nvSpPr>
        <p:spPr>
          <a:xfrm>
            <a:off x="6900165" y="3563685"/>
            <a:ext cx="2016224" cy="1944216"/>
          </a:xfrm>
          <a:prstGeom prst="ellipse">
            <a:avLst/>
          </a:prstGeom>
          <a:noFill/>
          <a:ln w="25400">
            <a:solidFill>
              <a:srgbClr val="741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9" b="9965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3691" t="-9395" r="-34977" b="21251"/>
          <a:stretch/>
        </p:blipFill>
        <p:spPr>
          <a:xfrm>
            <a:off x="1271464" y="1718151"/>
            <a:ext cx="2016224" cy="1944215"/>
          </a:xfrm>
          <a:prstGeom prst="ellipse">
            <a:avLst/>
          </a:prstGeom>
          <a:ln w="25400">
            <a:solidFill>
              <a:srgbClr val="741502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2" b="98690" l="9695" r="897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3" t="1860" b="24384"/>
          <a:stretch/>
        </p:blipFill>
        <p:spPr>
          <a:xfrm>
            <a:off x="2831713" y="3597655"/>
            <a:ext cx="2016224" cy="1946250"/>
          </a:xfrm>
          <a:prstGeom prst="ellipse">
            <a:avLst/>
          </a:prstGeom>
          <a:ln w="25400">
            <a:solidFill>
              <a:srgbClr val="741502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5140346" y="1733237"/>
            <a:ext cx="2020852" cy="1974464"/>
            <a:chOff x="6235388" y="1232756"/>
            <a:chExt cx="2020852" cy="1974464"/>
          </a:xfrm>
        </p:grpSpPr>
        <p:sp>
          <p:nvSpPr>
            <p:cNvPr id="26" name="타원 25"/>
            <p:cNvSpPr/>
            <p:nvPr/>
          </p:nvSpPr>
          <p:spPr>
            <a:xfrm>
              <a:off x="6235388" y="1263004"/>
              <a:ext cx="2016224" cy="1944216"/>
            </a:xfrm>
            <a:prstGeom prst="ellipse">
              <a:avLst/>
            </a:prstGeom>
            <a:noFill/>
            <a:ln w="25400">
              <a:solidFill>
                <a:srgbClr val="7415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521" b="94487" l="10667" r="90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49" r="-20549" b="22400"/>
            <a:stretch/>
          </p:blipFill>
          <p:spPr>
            <a:xfrm>
              <a:off x="6240016" y="1232756"/>
              <a:ext cx="2016224" cy="1944215"/>
            </a:xfrm>
            <a:prstGeom prst="ellipse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336" b="96882" l="9976" r="89538">
                        <a14:foregroundMark x1="50852" y1="27840" x2="50852" y2="278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2" t="3046" r="5914" b="19230"/>
          <a:stretch/>
        </p:blipFill>
        <p:spPr>
          <a:xfrm>
            <a:off x="6918167" y="3566762"/>
            <a:ext cx="2016225" cy="1941604"/>
          </a:xfrm>
          <a:prstGeom prst="ellipse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23181363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415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grpSp>
        <p:nvGrpSpPr>
          <p:cNvPr id="2" name="그룹 14"/>
          <p:cNvGrpSpPr/>
          <p:nvPr/>
        </p:nvGrpSpPr>
        <p:grpSpPr>
          <a:xfrm>
            <a:off x="-117299" y="544559"/>
            <a:ext cx="2648903" cy="616190"/>
            <a:chOff x="-117299" y="544559"/>
            <a:chExt cx="2648903" cy="61619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-117299" y="548680"/>
              <a:ext cx="2432879" cy="31393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3 . </a:t>
              </a:r>
              <a:r>
                <a:rPr lang="ko-KR" altLang="en-US" sz="2400" spc="-3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74150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아이템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487" y="951461"/>
              <a:ext cx="1906117" cy="2092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안주</a:t>
              </a:r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25" b="23132"/>
          <a:stretch/>
        </p:blipFill>
        <p:spPr bwMode="auto">
          <a:xfrm>
            <a:off x="10998333" y="57574"/>
            <a:ext cx="1193667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446102"/>
            <a:ext cx="2897367" cy="2810990"/>
          </a:xfrm>
          <a:prstGeom prst="flowChartInputOutpu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31" y="1446101"/>
            <a:ext cx="2874243" cy="2810991"/>
          </a:xfrm>
          <a:prstGeom prst="flowChartInputOutpu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15" y="1463591"/>
            <a:ext cx="2880320" cy="2782266"/>
          </a:xfrm>
          <a:prstGeom prst="flowChartInputOutpu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99" y="1446101"/>
            <a:ext cx="2874243" cy="2796628"/>
          </a:xfrm>
          <a:prstGeom prst="flowChartInputOutpu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4366" y="4325034"/>
            <a:ext cx="9448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74150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찹</a:t>
            </a:r>
            <a:r>
              <a:rPr lang="ko-KR" altLang="en-US" sz="1600" b="1" dirty="0">
                <a:solidFill>
                  <a:srgbClr val="74150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스테이크</a:t>
            </a:r>
            <a:r>
              <a:rPr lang="en-US" altLang="ko-KR" sz="1600" b="1" dirty="0">
                <a:solidFill>
                  <a:srgbClr val="74150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</a:t>
            </a:r>
            <a:r>
              <a:rPr lang="ko-KR" altLang="en-US" sz="1600" b="1" dirty="0">
                <a:solidFill>
                  <a:srgbClr val="74150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브루스게타</a:t>
            </a:r>
            <a:r>
              <a:rPr lang="en-US" altLang="ko-KR" sz="1600" b="1" dirty="0">
                <a:solidFill>
                  <a:srgbClr val="74150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</a:t>
            </a:r>
            <a:r>
              <a:rPr lang="ko-KR" altLang="en-US" sz="1600" b="1" dirty="0">
                <a:solidFill>
                  <a:srgbClr val="74150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연어 샐러드</a:t>
            </a:r>
            <a:r>
              <a:rPr lang="en-US" altLang="ko-KR" sz="1600" b="1" dirty="0">
                <a:solidFill>
                  <a:srgbClr val="74150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</a:t>
            </a:r>
            <a:r>
              <a:rPr lang="ko-KR" altLang="en-US" sz="1600" b="1" dirty="0" err="1">
                <a:solidFill>
                  <a:srgbClr val="74150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모듬</a:t>
            </a:r>
            <a:r>
              <a:rPr lang="ko-KR" altLang="en-US" sz="1600" b="1" dirty="0">
                <a:solidFill>
                  <a:srgbClr val="74150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치즈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11691" y="5086282"/>
            <a:ext cx="967699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A91F03"/>
                </a:solidFill>
                <a:latin typeface="맑은 고딕"/>
                <a:ea typeface="맑은 고딕"/>
              </a:rPr>
              <a:t>√</a:t>
            </a:r>
            <a:r>
              <a:rPr lang="en-US" altLang="ko-KR" sz="2000" b="1" dirty="0">
                <a:latin typeface="맑은 고딕"/>
                <a:ea typeface="맑은 고딕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맞춤 양 제공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  </a:t>
            </a:r>
            <a:r>
              <a:rPr lang="en-US" altLang="ko-KR" sz="2400" b="1" dirty="0">
                <a:solidFill>
                  <a:srgbClr val="A91F03"/>
                </a:solidFill>
                <a:latin typeface="맑은 고딕"/>
              </a:rPr>
              <a:t>√</a:t>
            </a:r>
            <a:r>
              <a:rPr lang="en-US" altLang="ko-KR" sz="2000" b="1" dirty="0">
                <a:latin typeface="맑은 고딕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와인과 어울리는 안주   </a:t>
            </a:r>
            <a:r>
              <a:rPr lang="en-US" altLang="ko-KR" sz="2400" b="1" dirty="0">
                <a:solidFill>
                  <a:srgbClr val="A91F03"/>
                </a:solidFill>
                <a:latin typeface="맑은 고딕"/>
              </a:rPr>
              <a:t>√</a:t>
            </a:r>
            <a:r>
              <a:rPr lang="en-US" altLang="ko-KR" sz="2000" b="1" dirty="0">
                <a:latin typeface="맑은 고딕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야식업계와 다른 음식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59396" y="4869160"/>
            <a:ext cx="1044116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24292" y="6474822"/>
            <a:ext cx="3672408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계절학기 창업실무 </a:t>
            </a:r>
            <a:r>
              <a:rPr lang="en-US" altLang="ko-KR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– </a:t>
            </a:r>
            <a:r>
              <a:rPr lang="ko-KR" altLang="en-US" spc="-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사업 계획 발표</a:t>
            </a:r>
          </a:p>
        </p:txBody>
      </p:sp>
    </p:spTree>
    <p:extLst>
      <p:ext uri="{BB962C8B-B14F-4D97-AF65-F5344CB8AC3E}">
        <p14:creationId xmlns:p14="http://schemas.microsoft.com/office/powerpoint/2010/main" val="16936327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2151</TotalTime>
  <Words>986</Words>
  <Application>Microsoft Office PowerPoint</Application>
  <PresentationFormat>와이드스크린</PresentationFormat>
  <Paragraphs>303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배달의민족 주아</vt:lpstr>
      <vt:lpstr>Bebas Neue</vt:lpstr>
      <vt:lpstr>Arial</vt:lpstr>
      <vt:lpstr>나눔바른고딕</vt:lpstr>
      <vt:lpstr>Calibri</vt:lpstr>
      <vt:lpstr>굴림</vt:lpstr>
      <vt:lpstr>맑은 고딕</vt:lpstr>
      <vt:lpstr>Yoon 윤고딕 530_TT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cucudas18@naver.com</cp:lastModifiedBy>
  <cp:revision>93</cp:revision>
  <dcterms:created xsi:type="dcterms:W3CDTF">2014-04-28T10:37:01Z</dcterms:created>
  <dcterms:modified xsi:type="dcterms:W3CDTF">2020-02-07T05:49:26Z</dcterms:modified>
</cp:coreProperties>
</file>